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4" r:id="rId4"/>
    <p:sldId id="259" r:id="rId5"/>
    <p:sldId id="265" r:id="rId6"/>
    <p:sldId id="266" r:id="rId7"/>
    <p:sldId id="263" r:id="rId8"/>
    <p:sldId id="268" r:id="rId9"/>
    <p:sldId id="260" r:id="rId10"/>
    <p:sldId id="269" r:id="rId11"/>
    <p:sldId id="270" r:id="rId12"/>
    <p:sldId id="273" r:id="rId13"/>
    <p:sldId id="271" r:id="rId14"/>
    <p:sldId id="261" r:id="rId15"/>
    <p:sldId id="275" r:id="rId16"/>
    <p:sldId id="276" r:id="rId17"/>
    <p:sldId id="274" r:id="rId18"/>
    <p:sldId id="267" r:id="rId19"/>
    <p:sldId id="272" r:id="rId20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ifJSjZFZzY4SbXRpRkaddTVlvK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205" autoAdjust="0"/>
  </p:normalViewPr>
  <p:slideViewPr>
    <p:cSldViewPr snapToGrid="0">
      <p:cViewPr varScale="1">
        <p:scale>
          <a:sx n="27" d="100"/>
          <a:sy n="27" d="100"/>
        </p:scale>
        <p:origin x="596" y="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image" Target="../media/image6.sv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image" Target="../media/image6.sv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5EF2FF-552A-4327-986F-A6A30B6494CD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370BE6-57DD-4C86-AA6E-C4287DFF636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i="0"/>
            <a:t>Bydlení/Domov</a:t>
          </a:r>
          <a:endParaRPr lang="en-US"/>
        </a:p>
      </dgm:t>
    </dgm:pt>
    <dgm:pt modelId="{282A762A-BB23-4BB7-9964-92F1B0E589F7}" type="parTrans" cxnId="{FDD6B838-3813-4920-A3E2-73771542F66A}">
      <dgm:prSet/>
      <dgm:spPr/>
      <dgm:t>
        <a:bodyPr/>
        <a:lstStyle/>
        <a:p>
          <a:endParaRPr lang="en-US"/>
        </a:p>
      </dgm:t>
    </dgm:pt>
    <dgm:pt modelId="{BBC2AD7F-8543-46A0-AFEC-5B22559D6BAB}" type="sibTrans" cxnId="{FDD6B838-3813-4920-A3E2-73771542F66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04551AB-E3B8-476D-9222-4D68B29CBA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i="0"/>
            <a:t>Bytová politika</a:t>
          </a:r>
          <a:endParaRPr lang="en-US"/>
        </a:p>
      </dgm:t>
    </dgm:pt>
    <dgm:pt modelId="{FC865A70-401F-4A49-BE8F-32EECB7056AC}" type="parTrans" cxnId="{C99E422B-564A-4C81-AF6E-78EDC6798A85}">
      <dgm:prSet/>
      <dgm:spPr/>
      <dgm:t>
        <a:bodyPr/>
        <a:lstStyle/>
        <a:p>
          <a:endParaRPr lang="en-US"/>
        </a:p>
      </dgm:t>
    </dgm:pt>
    <dgm:pt modelId="{E4885433-FA3B-4E1C-948A-7666EBAAB647}" type="sibTrans" cxnId="{C99E422B-564A-4C81-AF6E-78EDC6798A8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0D8362E-8E42-4D8D-AE74-3218F54CC95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i="0"/>
            <a:t>Bytová nouze</a:t>
          </a:r>
          <a:endParaRPr lang="en-US"/>
        </a:p>
      </dgm:t>
    </dgm:pt>
    <dgm:pt modelId="{BD174421-0D27-4587-8C98-185B03F08979}" type="parTrans" cxnId="{B5B98FDE-BC7D-4653-946C-A099BBB013DD}">
      <dgm:prSet/>
      <dgm:spPr/>
      <dgm:t>
        <a:bodyPr/>
        <a:lstStyle/>
        <a:p>
          <a:endParaRPr lang="en-US"/>
        </a:p>
      </dgm:t>
    </dgm:pt>
    <dgm:pt modelId="{00E64393-E6DA-4DF0-A970-51A771F70722}" type="sibTrans" cxnId="{B5B98FDE-BC7D-4653-946C-A099BBB013D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310A4A7-1F5D-4A6E-AD3B-5487CF58EAA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i="0"/>
            <a:t>Sociální bydlení</a:t>
          </a:r>
          <a:endParaRPr lang="en-US"/>
        </a:p>
      </dgm:t>
    </dgm:pt>
    <dgm:pt modelId="{D18AD2FF-8F68-43F3-8E90-5ECFF57DEC8D}" type="parTrans" cxnId="{B23982C0-C724-4AD7-B7DD-42F8073D12FA}">
      <dgm:prSet/>
      <dgm:spPr/>
      <dgm:t>
        <a:bodyPr/>
        <a:lstStyle/>
        <a:p>
          <a:endParaRPr lang="en-US"/>
        </a:p>
      </dgm:t>
    </dgm:pt>
    <dgm:pt modelId="{DA7CF9A5-5C94-4E2F-A6CB-6E8DBB6B7DE1}" type="sibTrans" cxnId="{B23982C0-C724-4AD7-B7DD-42F8073D12FA}">
      <dgm:prSet/>
      <dgm:spPr/>
      <dgm:t>
        <a:bodyPr/>
        <a:lstStyle/>
        <a:p>
          <a:endParaRPr lang="en-US"/>
        </a:p>
      </dgm:t>
    </dgm:pt>
    <dgm:pt modelId="{40FC623F-E0BF-422D-84AA-7F17247E0E0E}" type="pres">
      <dgm:prSet presAssocID="{125EF2FF-552A-4327-986F-A6A30B6494CD}" presName="root" presStyleCnt="0">
        <dgm:presLayoutVars>
          <dgm:dir/>
          <dgm:resizeHandles val="exact"/>
        </dgm:presLayoutVars>
      </dgm:prSet>
      <dgm:spPr/>
    </dgm:pt>
    <dgm:pt modelId="{C9D1E604-9738-404C-A214-2256B33F804D}" type="pres">
      <dgm:prSet presAssocID="{125EF2FF-552A-4327-986F-A6A30B6494CD}" presName="container" presStyleCnt="0">
        <dgm:presLayoutVars>
          <dgm:dir/>
          <dgm:resizeHandles val="exact"/>
        </dgm:presLayoutVars>
      </dgm:prSet>
      <dgm:spPr/>
    </dgm:pt>
    <dgm:pt modelId="{8D8168FA-D4B8-4972-8057-2DC895452613}" type="pres">
      <dgm:prSet presAssocID="{9E370BE6-57DD-4C86-AA6E-C4287DFF636A}" presName="compNode" presStyleCnt="0"/>
      <dgm:spPr/>
    </dgm:pt>
    <dgm:pt modelId="{1F1668A3-DC1E-4FB6-92D8-B847CA2FE585}" type="pres">
      <dgm:prSet presAssocID="{9E370BE6-57DD-4C86-AA6E-C4287DFF636A}" presName="iconBgRect" presStyleLbl="bgShp" presStyleIdx="0" presStyleCnt="4"/>
      <dgm:spPr/>
    </dgm:pt>
    <dgm:pt modelId="{70629511-7981-44EA-BF19-681C8F248C4A}" type="pres">
      <dgm:prSet presAssocID="{9E370BE6-57DD-4C86-AA6E-C4287DFF636A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ům"/>
        </a:ext>
      </dgm:extLst>
    </dgm:pt>
    <dgm:pt modelId="{4B44E213-1482-40A0-9322-AB663F71EB79}" type="pres">
      <dgm:prSet presAssocID="{9E370BE6-57DD-4C86-AA6E-C4287DFF636A}" presName="spaceRect" presStyleCnt="0"/>
      <dgm:spPr/>
    </dgm:pt>
    <dgm:pt modelId="{0C9D20D8-2167-4E79-87B2-4380E0857B84}" type="pres">
      <dgm:prSet presAssocID="{9E370BE6-57DD-4C86-AA6E-C4287DFF636A}" presName="textRect" presStyleLbl="revTx" presStyleIdx="0" presStyleCnt="4">
        <dgm:presLayoutVars>
          <dgm:chMax val="1"/>
          <dgm:chPref val="1"/>
        </dgm:presLayoutVars>
      </dgm:prSet>
      <dgm:spPr/>
    </dgm:pt>
    <dgm:pt modelId="{409F8D08-BEB9-4513-A0AC-AB4B4DA5921D}" type="pres">
      <dgm:prSet presAssocID="{BBC2AD7F-8543-46A0-AFEC-5B22559D6BAB}" presName="sibTrans" presStyleLbl="sibTrans2D1" presStyleIdx="0" presStyleCnt="0"/>
      <dgm:spPr/>
    </dgm:pt>
    <dgm:pt modelId="{996A33E9-C1F9-4D0C-8051-EA50E46AE1FB}" type="pres">
      <dgm:prSet presAssocID="{904551AB-E3B8-476D-9222-4D68B29CBAD2}" presName="compNode" presStyleCnt="0"/>
      <dgm:spPr/>
    </dgm:pt>
    <dgm:pt modelId="{EDBB48F6-7D68-4252-A765-D539147692D4}" type="pres">
      <dgm:prSet presAssocID="{904551AB-E3B8-476D-9222-4D68B29CBAD2}" presName="iconBgRect" presStyleLbl="bgShp" presStyleIdx="1" presStyleCnt="4"/>
      <dgm:spPr/>
    </dgm:pt>
    <dgm:pt modelId="{F9491AD2-3887-4362-A155-AE3F99D0069C}" type="pres">
      <dgm:prSet presAssocID="{904551AB-E3B8-476D-9222-4D68B29CBAD2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a"/>
        </a:ext>
      </dgm:extLst>
    </dgm:pt>
    <dgm:pt modelId="{72271C8E-EB49-4B1F-919E-FF240AEECC4A}" type="pres">
      <dgm:prSet presAssocID="{904551AB-E3B8-476D-9222-4D68B29CBAD2}" presName="spaceRect" presStyleCnt="0"/>
      <dgm:spPr/>
    </dgm:pt>
    <dgm:pt modelId="{53FBE091-FD17-4778-A53E-7FBE5DAE6D30}" type="pres">
      <dgm:prSet presAssocID="{904551AB-E3B8-476D-9222-4D68B29CBAD2}" presName="textRect" presStyleLbl="revTx" presStyleIdx="1" presStyleCnt="4">
        <dgm:presLayoutVars>
          <dgm:chMax val="1"/>
          <dgm:chPref val="1"/>
        </dgm:presLayoutVars>
      </dgm:prSet>
      <dgm:spPr/>
    </dgm:pt>
    <dgm:pt modelId="{5ACDF9DD-CC3F-4971-BA72-015F26B80A84}" type="pres">
      <dgm:prSet presAssocID="{E4885433-FA3B-4E1C-948A-7666EBAAB647}" presName="sibTrans" presStyleLbl="sibTrans2D1" presStyleIdx="0" presStyleCnt="0"/>
      <dgm:spPr/>
    </dgm:pt>
    <dgm:pt modelId="{CF8553D7-ADD6-4023-B324-BC1574DD98CC}" type="pres">
      <dgm:prSet presAssocID="{C0D8362E-8E42-4D8D-AE74-3218F54CC958}" presName="compNode" presStyleCnt="0"/>
      <dgm:spPr/>
    </dgm:pt>
    <dgm:pt modelId="{E6E30A5A-8286-4719-A3CE-E2E46D166E96}" type="pres">
      <dgm:prSet presAssocID="{C0D8362E-8E42-4D8D-AE74-3218F54CC958}" presName="iconBgRect" presStyleLbl="bgShp" presStyleIdx="2" presStyleCnt="4"/>
      <dgm:spPr/>
    </dgm:pt>
    <dgm:pt modelId="{3DA3CB0F-F712-45AD-B9DB-84041BE4A43A}" type="pres">
      <dgm:prSet presAssocID="{C0D8362E-8E42-4D8D-AE74-3218F54CC958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5C3C18D2-6701-4C94-8B46-D7A7669F2E91}" type="pres">
      <dgm:prSet presAssocID="{C0D8362E-8E42-4D8D-AE74-3218F54CC958}" presName="spaceRect" presStyleCnt="0"/>
      <dgm:spPr/>
    </dgm:pt>
    <dgm:pt modelId="{01EDCFA9-B0CB-45E4-9771-AC22C1417599}" type="pres">
      <dgm:prSet presAssocID="{C0D8362E-8E42-4D8D-AE74-3218F54CC958}" presName="textRect" presStyleLbl="revTx" presStyleIdx="2" presStyleCnt="4">
        <dgm:presLayoutVars>
          <dgm:chMax val="1"/>
          <dgm:chPref val="1"/>
        </dgm:presLayoutVars>
      </dgm:prSet>
      <dgm:spPr/>
    </dgm:pt>
    <dgm:pt modelId="{399F17BA-5BBA-43AA-8B52-2CBDBEC46A97}" type="pres">
      <dgm:prSet presAssocID="{00E64393-E6DA-4DF0-A970-51A771F70722}" presName="sibTrans" presStyleLbl="sibTrans2D1" presStyleIdx="0" presStyleCnt="0"/>
      <dgm:spPr/>
    </dgm:pt>
    <dgm:pt modelId="{BF222752-0B52-49CF-81CF-5D8F15BE9942}" type="pres">
      <dgm:prSet presAssocID="{C310A4A7-1F5D-4A6E-AD3B-5487CF58EAAB}" presName="compNode" presStyleCnt="0"/>
      <dgm:spPr/>
    </dgm:pt>
    <dgm:pt modelId="{E445E1F2-A1BA-44F1-BBBA-A342F08B1AD5}" type="pres">
      <dgm:prSet presAssocID="{C310A4A7-1F5D-4A6E-AD3B-5487CF58EAAB}" presName="iconBgRect" presStyleLbl="bgShp" presStyleIdx="3" presStyleCnt="4"/>
      <dgm:spPr/>
    </dgm:pt>
    <dgm:pt modelId="{4E14E369-C829-4866-96A8-5DBC5D074036}" type="pres">
      <dgm:prSet presAssocID="{C310A4A7-1F5D-4A6E-AD3B-5487CF58EAAB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mov"/>
        </a:ext>
      </dgm:extLst>
    </dgm:pt>
    <dgm:pt modelId="{AF7D041C-97B0-4ED9-BDE1-B1911599DD4E}" type="pres">
      <dgm:prSet presAssocID="{C310A4A7-1F5D-4A6E-AD3B-5487CF58EAAB}" presName="spaceRect" presStyleCnt="0"/>
      <dgm:spPr/>
    </dgm:pt>
    <dgm:pt modelId="{8DC04860-F025-49EE-9028-5647827B02F9}" type="pres">
      <dgm:prSet presAssocID="{C310A4A7-1F5D-4A6E-AD3B-5487CF58EAA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E120024-3F11-48D1-9385-E89C2CA76A65}" type="presOf" srcId="{904551AB-E3B8-476D-9222-4D68B29CBAD2}" destId="{53FBE091-FD17-4778-A53E-7FBE5DAE6D30}" srcOrd="0" destOrd="0" presId="urn:microsoft.com/office/officeart/2018/2/layout/IconCircleList"/>
    <dgm:cxn modelId="{C99E422B-564A-4C81-AF6E-78EDC6798A85}" srcId="{125EF2FF-552A-4327-986F-A6A30B6494CD}" destId="{904551AB-E3B8-476D-9222-4D68B29CBAD2}" srcOrd="1" destOrd="0" parTransId="{FC865A70-401F-4A49-BE8F-32EECB7056AC}" sibTransId="{E4885433-FA3B-4E1C-948A-7666EBAAB647}"/>
    <dgm:cxn modelId="{FDD6B838-3813-4920-A3E2-73771542F66A}" srcId="{125EF2FF-552A-4327-986F-A6A30B6494CD}" destId="{9E370BE6-57DD-4C86-AA6E-C4287DFF636A}" srcOrd="0" destOrd="0" parTransId="{282A762A-BB23-4BB7-9964-92F1B0E589F7}" sibTransId="{BBC2AD7F-8543-46A0-AFEC-5B22559D6BAB}"/>
    <dgm:cxn modelId="{32FE933C-01CA-47D2-A245-2EC0786EF659}" type="presOf" srcId="{BBC2AD7F-8543-46A0-AFEC-5B22559D6BAB}" destId="{409F8D08-BEB9-4513-A0AC-AB4B4DA5921D}" srcOrd="0" destOrd="0" presId="urn:microsoft.com/office/officeart/2018/2/layout/IconCircleList"/>
    <dgm:cxn modelId="{0B06789A-8796-49E7-AB2D-D7DFEE0A44CD}" type="presOf" srcId="{C0D8362E-8E42-4D8D-AE74-3218F54CC958}" destId="{01EDCFA9-B0CB-45E4-9771-AC22C1417599}" srcOrd="0" destOrd="0" presId="urn:microsoft.com/office/officeart/2018/2/layout/IconCircleList"/>
    <dgm:cxn modelId="{67517EA9-EBE5-4B52-96C7-960F0E23E802}" type="presOf" srcId="{9E370BE6-57DD-4C86-AA6E-C4287DFF636A}" destId="{0C9D20D8-2167-4E79-87B2-4380E0857B84}" srcOrd="0" destOrd="0" presId="urn:microsoft.com/office/officeart/2018/2/layout/IconCircleList"/>
    <dgm:cxn modelId="{FE210FBB-4975-4542-9CBB-474F0934683F}" type="presOf" srcId="{00E64393-E6DA-4DF0-A970-51A771F70722}" destId="{399F17BA-5BBA-43AA-8B52-2CBDBEC46A97}" srcOrd="0" destOrd="0" presId="urn:microsoft.com/office/officeart/2018/2/layout/IconCircleList"/>
    <dgm:cxn modelId="{B23982C0-C724-4AD7-B7DD-42F8073D12FA}" srcId="{125EF2FF-552A-4327-986F-A6A30B6494CD}" destId="{C310A4A7-1F5D-4A6E-AD3B-5487CF58EAAB}" srcOrd="3" destOrd="0" parTransId="{D18AD2FF-8F68-43F3-8E90-5ECFF57DEC8D}" sibTransId="{DA7CF9A5-5C94-4E2F-A6CB-6E8DBB6B7DE1}"/>
    <dgm:cxn modelId="{8715B2D0-95DE-4245-AC5A-70176ECE3C3F}" type="presOf" srcId="{C310A4A7-1F5D-4A6E-AD3B-5487CF58EAAB}" destId="{8DC04860-F025-49EE-9028-5647827B02F9}" srcOrd="0" destOrd="0" presId="urn:microsoft.com/office/officeart/2018/2/layout/IconCircleList"/>
    <dgm:cxn modelId="{720FB5D2-C877-44B0-B404-4D1C94760656}" type="presOf" srcId="{125EF2FF-552A-4327-986F-A6A30B6494CD}" destId="{40FC623F-E0BF-422D-84AA-7F17247E0E0E}" srcOrd="0" destOrd="0" presId="urn:microsoft.com/office/officeart/2018/2/layout/IconCircleList"/>
    <dgm:cxn modelId="{B5B98FDE-BC7D-4653-946C-A099BBB013DD}" srcId="{125EF2FF-552A-4327-986F-A6A30B6494CD}" destId="{C0D8362E-8E42-4D8D-AE74-3218F54CC958}" srcOrd="2" destOrd="0" parTransId="{BD174421-0D27-4587-8C98-185B03F08979}" sibTransId="{00E64393-E6DA-4DF0-A970-51A771F70722}"/>
    <dgm:cxn modelId="{98F465EC-051B-4435-979F-F9B2E490759D}" type="presOf" srcId="{E4885433-FA3B-4E1C-948A-7666EBAAB647}" destId="{5ACDF9DD-CC3F-4971-BA72-015F26B80A84}" srcOrd="0" destOrd="0" presId="urn:microsoft.com/office/officeart/2018/2/layout/IconCircleList"/>
    <dgm:cxn modelId="{CD33E86D-DA22-439D-9EA8-44DE901A520D}" type="presParOf" srcId="{40FC623F-E0BF-422D-84AA-7F17247E0E0E}" destId="{C9D1E604-9738-404C-A214-2256B33F804D}" srcOrd="0" destOrd="0" presId="urn:microsoft.com/office/officeart/2018/2/layout/IconCircleList"/>
    <dgm:cxn modelId="{BBFFCF2E-BAF5-4269-BEF5-8F5F275C1445}" type="presParOf" srcId="{C9D1E604-9738-404C-A214-2256B33F804D}" destId="{8D8168FA-D4B8-4972-8057-2DC895452613}" srcOrd="0" destOrd="0" presId="urn:microsoft.com/office/officeart/2018/2/layout/IconCircleList"/>
    <dgm:cxn modelId="{72665E9E-3A6F-46C3-9814-9DAA5E35A784}" type="presParOf" srcId="{8D8168FA-D4B8-4972-8057-2DC895452613}" destId="{1F1668A3-DC1E-4FB6-92D8-B847CA2FE585}" srcOrd="0" destOrd="0" presId="urn:microsoft.com/office/officeart/2018/2/layout/IconCircleList"/>
    <dgm:cxn modelId="{AB86F80C-92DA-44AF-A1A6-70FC3FBFA22A}" type="presParOf" srcId="{8D8168FA-D4B8-4972-8057-2DC895452613}" destId="{70629511-7981-44EA-BF19-681C8F248C4A}" srcOrd="1" destOrd="0" presId="urn:microsoft.com/office/officeart/2018/2/layout/IconCircleList"/>
    <dgm:cxn modelId="{AC9BC220-529C-4B7A-91DC-2414040352E1}" type="presParOf" srcId="{8D8168FA-D4B8-4972-8057-2DC895452613}" destId="{4B44E213-1482-40A0-9322-AB663F71EB79}" srcOrd="2" destOrd="0" presId="urn:microsoft.com/office/officeart/2018/2/layout/IconCircleList"/>
    <dgm:cxn modelId="{D756E7C1-AC09-44C5-A9CB-CA924F81D5E3}" type="presParOf" srcId="{8D8168FA-D4B8-4972-8057-2DC895452613}" destId="{0C9D20D8-2167-4E79-87B2-4380E0857B84}" srcOrd="3" destOrd="0" presId="urn:microsoft.com/office/officeart/2018/2/layout/IconCircleList"/>
    <dgm:cxn modelId="{AFD8065F-4971-4409-A5A0-49DA2F1A11EB}" type="presParOf" srcId="{C9D1E604-9738-404C-A214-2256B33F804D}" destId="{409F8D08-BEB9-4513-A0AC-AB4B4DA5921D}" srcOrd="1" destOrd="0" presId="urn:microsoft.com/office/officeart/2018/2/layout/IconCircleList"/>
    <dgm:cxn modelId="{894E0224-10AB-4300-ABC8-873655590431}" type="presParOf" srcId="{C9D1E604-9738-404C-A214-2256B33F804D}" destId="{996A33E9-C1F9-4D0C-8051-EA50E46AE1FB}" srcOrd="2" destOrd="0" presId="urn:microsoft.com/office/officeart/2018/2/layout/IconCircleList"/>
    <dgm:cxn modelId="{A0380707-5C43-498F-8E9A-8F606FE53D8E}" type="presParOf" srcId="{996A33E9-C1F9-4D0C-8051-EA50E46AE1FB}" destId="{EDBB48F6-7D68-4252-A765-D539147692D4}" srcOrd="0" destOrd="0" presId="urn:microsoft.com/office/officeart/2018/2/layout/IconCircleList"/>
    <dgm:cxn modelId="{044577EA-E708-4F20-A3E6-1547542A0CAA}" type="presParOf" srcId="{996A33E9-C1F9-4D0C-8051-EA50E46AE1FB}" destId="{F9491AD2-3887-4362-A155-AE3F99D0069C}" srcOrd="1" destOrd="0" presId="urn:microsoft.com/office/officeart/2018/2/layout/IconCircleList"/>
    <dgm:cxn modelId="{2CD1660C-46A1-4247-8347-B43334535A32}" type="presParOf" srcId="{996A33E9-C1F9-4D0C-8051-EA50E46AE1FB}" destId="{72271C8E-EB49-4B1F-919E-FF240AEECC4A}" srcOrd="2" destOrd="0" presId="urn:microsoft.com/office/officeart/2018/2/layout/IconCircleList"/>
    <dgm:cxn modelId="{66F69355-2BED-46C7-A465-179C014F08B9}" type="presParOf" srcId="{996A33E9-C1F9-4D0C-8051-EA50E46AE1FB}" destId="{53FBE091-FD17-4778-A53E-7FBE5DAE6D30}" srcOrd="3" destOrd="0" presId="urn:microsoft.com/office/officeart/2018/2/layout/IconCircleList"/>
    <dgm:cxn modelId="{844D9AC4-1AC8-4F5D-B7B4-A2F05303D60C}" type="presParOf" srcId="{C9D1E604-9738-404C-A214-2256B33F804D}" destId="{5ACDF9DD-CC3F-4971-BA72-015F26B80A84}" srcOrd="3" destOrd="0" presId="urn:microsoft.com/office/officeart/2018/2/layout/IconCircleList"/>
    <dgm:cxn modelId="{3A256A18-AC8D-4D7A-8707-D397E75D65D0}" type="presParOf" srcId="{C9D1E604-9738-404C-A214-2256B33F804D}" destId="{CF8553D7-ADD6-4023-B324-BC1574DD98CC}" srcOrd="4" destOrd="0" presId="urn:microsoft.com/office/officeart/2018/2/layout/IconCircleList"/>
    <dgm:cxn modelId="{AC1DFDD1-21E4-4A88-B628-F1D9DBB03C42}" type="presParOf" srcId="{CF8553D7-ADD6-4023-B324-BC1574DD98CC}" destId="{E6E30A5A-8286-4719-A3CE-E2E46D166E96}" srcOrd="0" destOrd="0" presId="urn:microsoft.com/office/officeart/2018/2/layout/IconCircleList"/>
    <dgm:cxn modelId="{7CF229EB-7509-4A30-B077-9AFEAF2D94EE}" type="presParOf" srcId="{CF8553D7-ADD6-4023-B324-BC1574DD98CC}" destId="{3DA3CB0F-F712-45AD-B9DB-84041BE4A43A}" srcOrd="1" destOrd="0" presId="urn:microsoft.com/office/officeart/2018/2/layout/IconCircleList"/>
    <dgm:cxn modelId="{3AEE0AF4-032F-4CF4-B97E-368129A33C3A}" type="presParOf" srcId="{CF8553D7-ADD6-4023-B324-BC1574DD98CC}" destId="{5C3C18D2-6701-4C94-8B46-D7A7669F2E91}" srcOrd="2" destOrd="0" presId="urn:microsoft.com/office/officeart/2018/2/layout/IconCircleList"/>
    <dgm:cxn modelId="{39DCC5CA-D5AB-4EAE-9A72-B31BBAE1227D}" type="presParOf" srcId="{CF8553D7-ADD6-4023-B324-BC1574DD98CC}" destId="{01EDCFA9-B0CB-45E4-9771-AC22C1417599}" srcOrd="3" destOrd="0" presId="urn:microsoft.com/office/officeart/2018/2/layout/IconCircleList"/>
    <dgm:cxn modelId="{13C9FD83-48C4-44AD-B323-E2F575F0D4E7}" type="presParOf" srcId="{C9D1E604-9738-404C-A214-2256B33F804D}" destId="{399F17BA-5BBA-43AA-8B52-2CBDBEC46A97}" srcOrd="5" destOrd="0" presId="urn:microsoft.com/office/officeart/2018/2/layout/IconCircleList"/>
    <dgm:cxn modelId="{C6400ECC-B25D-469D-AAB7-8716AE295797}" type="presParOf" srcId="{C9D1E604-9738-404C-A214-2256B33F804D}" destId="{BF222752-0B52-49CF-81CF-5D8F15BE9942}" srcOrd="6" destOrd="0" presId="urn:microsoft.com/office/officeart/2018/2/layout/IconCircleList"/>
    <dgm:cxn modelId="{D8602CCD-1B75-4636-B789-B7DC73191196}" type="presParOf" srcId="{BF222752-0B52-49CF-81CF-5D8F15BE9942}" destId="{E445E1F2-A1BA-44F1-BBBA-A342F08B1AD5}" srcOrd="0" destOrd="0" presId="urn:microsoft.com/office/officeart/2018/2/layout/IconCircleList"/>
    <dgm:cxn modelId="{1B9613DF-D225-4A5A-8EC3-4A3FDE35875B}" type="presParOf" srcId="{BF222752-0B52-49CF-81CF-5D8F15BE9942}" destId="{4E14E369-C829-4866-96A8-5DBC5D074036}" srcOrd="1" destOrd="0" presId="urn:microsoft.com/office/officeart/2018/2/layout/IconCircleList"/>
    <dgm:cxn modelId="{C43EB6CC-737A-42D7-B657-C1304ACDDB0E}" type="presParOf" srcId="{BF222752-0B52-49CF-81CF-5D8F15BE9942}" destId="{AF7D041C-97B0-4ED9-BDE1-B1911599DD4E}" srcOrd="2" destOrd="0" presId="urn:microsoft.com/office/officeart/2018/2/layout/IconCircleList"/>
    <dgm:cxn modelId="{16A4F9A3-923D-4960-A506-4B1D742E89A4}" type="presParOf" srcId="{BF222752-0B52-49CF-81CF-5D8F15BE9942}" destId="{8DC04860-F025-49EE-9028-5647827B02F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1CC8E2-72FB-43AD-A490-776328C6792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0C10022-7CFB-459A-AA5B-58AF6E30B6EB}">
      <dgm:prSet/>
      <dgm:spPr/>
      <dgm:t>
        <a:bodyPr/>
        <a:lstStyle/>
        <a:p>
          <a:r>
            <a:rPr lang="cs-CZ" b="1" dirty="0"/>
            <a:t>Bydlení (</a:t>
          </a:r>
          <a:r>
            <a:rPr lang="cs-CZ" b="1" dirty="0" err="1"/>
            <a:t>housing</a:t>
          </a:r>
          <a:r>
            <a:rPr lang="cs-CZ" b="1" dirty="0"/>
            <a:t>): fyzický prostor </a:t>
          </a:r>
          <a:r>
            <a:rPr lang="cs-CZ" dirty="0"/>
            <a:t>— stavba, byt, infrastruktura, zabezpečení základních potřeb (střecha, voda, topení). Z hlediska veřejné politiky a zdraví se hodnotí dostupnost, kvalita a bezpečnost (UN‑Habitat, WHO).</a:t>
          </a:r>
          <a:endParaRPr lang="en-US" dirty="0"/>
        </a:p>
      </dgm:t>
    </dgm:pt>
    <dgm:pt modelId="{CC2F38CD-92F3-446B-A184-77FFDFEF7B4C}" type="parTrans" cxnId="{1EB70F05-550D-444D-97E0-515E84CE0091}">
      <dgm:prSet/>
      <dgm:spPr/>
      <dgm:t>
        <a:bodyPr/>
        <a:lstStyle/>
        <a:p>
          <a:endParaRPr lang="en-US"/>
        </a:p>
      </dgm:t>
    </dgm:pt>
    <dgm:pt modelId="{2464686E-DB81-4B94-A3C4-A7EE085E7CA4}" type="sibTrans" cxnId="{1EB70F05-550D-444D-97E0-515E84CE0091}">
      <dgm:prSet/>
      <dgm:spPr/>
      <dgm:t>
        <a:bodyPr/>
        <a:lstStyle/>
        <a:p>
          <a:endParaRPr lang="en-US"/>
        </a:p>
      </dgm:t>
    </dgm:pt>
    <dgm:pt modelId="{DDD667AB-1B51-4E79-A2F3-04CF7F2C1320}">
      <dgm:prSet/>
      <dgm:spPr/>
      <dgm:t>
        <a:bodyPr/>
        <a:lstStyle/>
        <a:p>
          <a:r>
            <a:rPr lang="cs-CZ" b="1"/>
            <a:t>Domov (home): </a:t>
          </a:r>
          <a:r>
            <a:rPr lang="cs-CZ"/>
            <a:t>psychologický a sociokulturní pojem — místo identity, soukromí, bezpečí a emočního zázemí. Vyjadřuje pocit sounáležitosti, vzpomínek a osobní kontroly nad prostorem (environmentální psychologie, výzkum „place attachment“).</a:t>
          </a:r>
          <a:endParaRPr lang="en-US"/>
        </a:p>
      </dgm:t>
    </dgm:pt>
    <dgm:pt modelId="{7174ADCF-A649-44CA-B336-72D31CC2F250}" type="parTrans" cxnId="{A6C8E50C-D451-4795-A44B-B59BD2EB016B}">
      <dgm:prSet/>
      <dgm:spPr/>
      <dgm:t>
        <a:bodyPr/>
        <a:lstStyle/>
        <a:p>
          <a:endParaRPr lang="en-US"/>
        </a:p>
      </dgm:t>
    </dgm:pt>
    <dgm:pt modelId="{B2243B00-DAB1-49FE-936B-E3554115C884}" type="sibTrans" cxnId="{A6C8E50C-D451-4795-A44B-B59BD2EB016B}">
      <dgm:prSet/>
      <dgm:spPr/>
      <dgm:t>
        <a:bodyPr/>
        <a:lstStyle/>
        <a:p>
          <a:endParaRPr lang="en-US"/>
        </a:p>
      </dgm:t>
    </dgm:pt>
    <dgm:pt modelId="{1AA6DD80-F99F-4240-97B3-D50A5FD6F832}">
      <dgm:prSet/>
      <dgm:spPr/>
      <dgm:t>
        <a:bodyPr/>
        <a:lstStyle/>
        <a:p>
          <a:r>
            <a:rPr lang="cs-CZ" b="1"/>
            <a:t>Klíčové rozdíly: </a:t>
          </a:r>
          <a:r>
            <a:rPr lang="cs-CZ"/>
            <a:t>bydlení řeší materiální a funkční aspekty; domov řeší vztahy, návyky, významy a pocit bezpečí.</a:t>
          </a:r>
          <a:endParaRPr lang="en-US"/>
        </a:p>
      </dgm:t>
    </dgm:pt>
    <dgm:pt modelId="{6C934D5F-CD1F-43C0-AA73-40AE57C12CB6}" type="parTrans" cxnId="{1E34D615-B15F-4277-B462-5D0889C601C3}">
      <dgm:prSet/>
      <dgm:spPr/>
      <dgm:t>
        <a:bodyPr/>
        <a:lstStyle/>
        <a:p>
          <a:endParaRPr lang="en-US"/>
        </a:p>
      </dgm:t>
    </dgm:pt>
    <dgm:pt modelId="{5BFE3737-4B88-490B-8798-0819E53F431D}" type="sibTrans" cxnId="{1E34D615-B15F-4277-B462-5D0889C601C3}">
      <dgm:prSet/>
      <dgm:spPr/>
      <dgm:t>
        <a:bodyPr/>
        <a:lstStyle/>
        <a:p>
          <a:endParaRPr lang="en-US"/>
        </a:p>
      </dgm:t>
    </dgm:pt>
    <dgm:pt modelId="{3E7DB2CF-FB03-47CE-B50E-2C4DDBDEC50A}" type="pres">
      <dgm:prSet presAssocID="{3B1CC8E2-72FB-43AD-A490-776328C6792D}" presName="vert0" presStyleCnt="0">
        <dgm:presLayoutVars>
          <dgm:dir/>
          <dgm:animOne val="branch"/>
          <dgm:animLvl val="lvl"/>
        </dgm:presLayoutVars>
      </dgm:prSet>
      <dgm:spPr/>
    </dgm:pt>
    <dgm:pt modelId="{5CBDE335-4683-425D-BB78-A40F104CD8EA}" type="pres">
      <dgm:prSet presAssocID="{C0C10022-7CFB-459A-AA5B-58AF6E30B6EB}" presName="thickLine" presStyleLbl="alignNode1" presStyleIdx="0" presStyleCnt="3"/>
      <dgm:spPr/>
    </dgm:pt>
    <dgm:pt modelId="{5E10CECF-78D7-494A-8D6C-BAEDD0EB5916}" type="pres">
      <dgm:prSet presAssocID="{C0C10022-7CFB-459A-AA5B-58AF6E30B6EB}" presName="horz1" presStyleCnt="0"/>
      <dgm:spPr/>
    </dgm:pt>
    <dgm:pt modelId="{0F4AF019-1334-44BC-A1A9-A426E532DD96}" type="pres">
      <dgm:prSet presAssocID="{C0C10022-7CFB-459A-AA5B-58AF6E30B6EB}" presName="tx1" presStyleLbl="revTx" presStyleIdx="0" presStyleCnt="3"/>
      <dgm:spPr/>
    </dgm:pt>
    <dgm:pt modelId="{A3D946C9-0ED9-4324-8CCA-E65F9A21047E}" type="pres">
      <dgm:prSet presAssocID="{C0C10022-7CFB-459A-AA5B-58AF6E30B6EB}" presName="vert1" presStyleCnt="0"/>
      <dgm:spPr/>
    </dgm:pt>
    <dgm:pt modelId="{6FF625E2-1488-43EE-A684-2BEE864FFEE4}" type="pres">
      <dgm:prSet presAssocID="{DDD667AB-1B51-4E79-A2F3-04CF7F2C1320}" presName="thickLine" presStyleLbl="alignNode1" presStyleIdx="1" presStyleCnt="3"/>
      <dgm:spPr/>
    </dgm:pt>
    <dgm:pt modelId="{7E5729F6-6D23-4323-B36F-DA0AE200BAEA}" type="pres">
      <dgm:prSet presAssocID="{DDD667AB-1B51-4E79-A2F3-04CF7F2C1320}" presName="horz1" presStyleCnt="0"/>
      <dgm:spPr/>
    </dgm:pt>
    <dgm:pt modelId="{BEA0EB52-2008-4D56-9794-763A2FF3AA50}" type="pres">
      <dgm:prSet presAssocID="{DDD667AB-1B51-4E79-A2F3-04CF7F2C1320}" presName="tx1" presStyleLbl="revTx" presStyleIdx="1" presStyleCnt="3"/>
      <dgm:spPr/>
    </dgm:pt>
    <dgm:pt modelId="{A8EFF6A0-126A-4BCC-9891-51F4D9685FA6}" type="pres">
      <dgm:prSet presAssocID="{DDD667AB-1B51-4E79-A2F3-04CF7F2C1320}" presName="vert1" presStyleCnt="0"/>
      <dgm:spPr/>
    </dgm:pt>
    <dgm:pt modelId="{2A53753F-5429-4C2E-9D1F-49DA30DE5DD4}" type="pres">
      <dgm:prSet presAssocID="{1AA6DD80-F99F-4240-97B3-D50A5FD6F832}" presName="thickLine" presStyleLbl="alignNode1" presStyleIdx="2" presStyleCnt="3"/>
      <dgm:spPr/>
    </dgm:pt>
    <dgm:pt modelId="{9488FDFB-67CC-4666-A683-EACBD8AEF924}" type="pres">
      <dgm:prSet presAssocID="{1AA6DD80-F99F-4240-97B3-D50A5FD6F832}" presName="horz1" presStyleCnt="0"/>
      <dgm:spPr/>
    </dgm:pt>
    <dgm:pt modelId="{A27C5583-E295-4CA4-89E2-21E623857C76}" type="pres">
      <dgm:prSet presAssocID="{1AA6DD80-F99F-4240-97B3-D50A5FD6F832}" presName="tx1" presStyleLbl="revTx" presStyleIdx="2" presStyleCnt="3"/>
      <dgm:spPr/>
    </dgm:pt>
    <dgm:pt modelId="{3E04BA30-73E0-492C-B40A-BD3231A3D460}" type="pres">
      <dgm:prSet presAssocID="{1AA6DD80-F99F-4240-97B3-D50A5FD6F832}" presName="vert1" presStyleCnt="0"/>
      <dgm:spPr/>
    </dgm:pt>
  </dgm:ptLst>
  <dgm:cxnLst>
    <dgm:cxn modelId="{1EB70F05-550D-444D-97E0-515E84CE0091}" srcId="{3B1CC8E2-72FB-43AD-A490-776328C6792D}" destId="{C0C10022-7CFB-459A-AA5B-58AF6E30B6EB}" srcOrd="0" destOrd="0" parTransId="{CC2F38CD-92F3-446B-A184-77FFDFEF7B4C}" sibTransId="{2464686E-DB81-4B94-A3C4-A7EE085E7CA4}"/>
    <dgm:cxn modelId="{A6C8E50C-D451-4795-A44B-B59BD2EB016B}" srcId="{3B1CC8E2-72FB-43AD-A490-776328C6792D}" destId="{DDD667AB-1B51-4E79-A2F3-04CF7F2C1320}" srcOrd="1" destOrd="0" parTransId="{7174ADCF-A649-44CA-B336-72D31CC2F250}" sibTransId="{B2243B00-DAB1-49FE-936B-E3554115C884}"/>
    <dgm:cxn modelId="{F4F8AB0F-BDD3-4895-94A3-2191A0890B24}" type="presOf" srcId="{1AA6DD80-F99F-4240-97B3-D50A5FD6F832}" destId="{A27C5583-E295-4CA4-89E2-21E623857C76}" srcOrd="0" destOrd="0" presId="urn:microsoft.com/office/officeart/2008/layout/LinedList"/>
    <dgm:cxn modelId="{1E34D615-B15F-4277-B462-5D0889C601C3}" srcId="{3B1CC8E2-72FB-43AD-A490-776328C6792D}" destId="{1AA6DD80-F99F-4240-97B3-D50A5FD6F832}" srcOrd="2" destOrd="0" parTransId="{6C934D5F-CD1F-43C0-AA73-40AE57C12CB6}" sibTransId="{5BFE3737-4B88-490B-8798-0819E53F431D}"/>
    <dgm:cxn modelId="{15C48E39-6584-44A0-93FC-DAD2D60612B4}" type="presOf" srcId="{C0C10022-7CFB-459A-AA5B-58AF6E30B6EB}" destId="{0F4AF019-1334-44BC-A1A9-A426E532DD96}" srcOrd="0" destOrd="0" presId="urn:microsoft.com/office/officeart/2008/layout/LinedList"/>
    <dgm:cxn modelId="{18D1726D-A22F-4058-AD61-E2266ABD6FF7}" type="presOf" srcId="{3B1CC8E2-72FB-43AD-A490-776328C6792D}" destId="{3E7DB2CF-FB03-47CE-B50E-2C4DDBDEC50A}" srcOrd="0" destOrd="0" presId="urn:microsoft.com/office/officeart/2008/layout/LinedList"/>
    <dgm:cxn modelId="{2745DAF8-2555-4A00-94AC-FE6179D319E7}" type="presOf" srcId="{DDD667AB-1B51-4E79-A2F3-04CF7F2C1320}" destId="{BEA0EB52-2008-4D56-9794-763A2FF3AA50}" srcOrd="0" destOrd="0" presId="urn:microsoft.com/office/officeart/2008/layout/LinedList"/>
    <dgm:cxn modelId="{F8C8010A-83A7-404F-AF88-54966EA5F692}" type="presParOf" srcId="{3E7DB2CF-FB03-47CE-B50E-2C4DDBDEC50A}" destId="{5CBDE335-4683-425D-BB78-A40F104CD8EA}" srcOrd="0" destOrd="0" presId="urn:microsoft.com/office/officeart/2008/layout/LinedList"/>
    <dgm:cxn modelId="{832D11A6-30A9-41CF-BB22-66F0B2E01BB2}" type="presParOf" srcId="{3E7DB2CF-FB03-47CE-B50E-2C4DDBDEC50A}" destId="{5E10CECF-78D7-494A-8D6C-BAEDD0EB5916}" srcOrd="1" destOrd="0" presId="urn:microsoft.com/office/officeart/2008/layout/LinedList"/>
    <dgm:cxn modelId="{B4A72F56-B96E-480F-B3B6-FE1557D4F252}" type="presParOf" srcId="{5E10CECF-78D7-494A-8D6C-BAEDD0EB5916}" destId="{0F4AF019-1334-44BC-A1A9-A426E532DD96}" srcOrd="0" destOrd="0" presId="urn:microsoft.com/office/officeart/2008/layout/LinedList"/>
    <dgm:cxn modelId="{8E268B51-87D8-4B4B-853B-A2422209A32E}" type="presParOf" srcId="{5E10CECF-78D7-494A-8D6C-BAEDD0EB5916}" destId="{A3D946C9-0ED9-4324-8CCA-E65F9A21047E}" srcOrd="1" destOrd="0" presId="urn:microsoft.com/office/officeart/2008/layout/LinedList"/>
    <dgm:cxn modelId="{8EE43539-1C7D-4C40-823B-4F631ADB5A4E}" type="presParOf" srcId="{3E7DB2CF-FB03-47CE-B50E-2C4DDBDEC50A}" destId="{6FF625E2-1488-43EE-A684-2BEE864FFEE4}" srcOrd="2" destOrd="0" presId="urn:microsoft.com/office/officeart/2008/layout/LinedList"/>
    <dgm:cxn modelId="{17DA4D25-CD36-4C7F-84A3-DCDDEEC944FD}" type="presParOf" srcId="{3E7DB2CF-FB03-47CE-B50E-2C4DDBDEC50A}" destId="{7E5729F6-6D23-4323-B36F-DA0AE200BAEA}" srcOrd="3" destOrd="0" presId="urn:microsoft.com/office/officeart/2008/layout/LinedList"/>
    <dgm:cxn modelId="{7C1E4A28-4B6E-4CAE-B07B-ADA68536EAA9}" type="presParOf" srcId="{7E5729F6-6D23-4323-B36F-DA0AE200BAEA}" destId="{BEA0EB52-2008-4D56-9794-763A2FF3AA50}" srcOrd="0" destOrd="0" presId="urn:microsoft.com/office/officeart/2008/layout/LinedList"/>
    <dgm:cxn modelId="{88A4B3DC-5676-4B20-8678-B542CD71968A}" type="presParOf" srcId="{7E5729F6-6D23-4323-B36F-DA0AE200BAEA}" destId="{A8EFF6A0-126A-4BCC-9891-51F4D9685FA6}" srcOrd="1" destOrd="0" presId="urn:microsoft.com/office/officeart/2008/layout/LinedList"/>
    <dgm:cxn modelId="{0906FE6D-5985-4ABD-A2D0-FDB2606D6538}" type="presParOf" srcId="{3E7DB2CF-FB03-47CE-B50E-2C4DDBDEC50A}" destId="{2A53753F-5429-4C2E-9D1F-49DA30DE5DD4}" srcOrd="4" destOrd="0" presId="urn:microsoft.com/office/officeart/2008/layout/LinedList"/>
    <dgm:cxn modelId="{75738738-2A25-49B2-A5D2-8CE308ED429B}" type="presParOf" srcId="{3E7DB2CF-FB03-47CE-B50E-2C4DDBDEC50A}" destId="{9488FDFB-67CC-4666-A683-EACBD8AEF924}" srcOrd="5" destOrd="0" presId="urn:microsoft.com/office/officeart/2008/layout/LinedList"/>
    <dgm:cxn modelId="{176062BD-89A1-4B10-A006-827F688714A0}" type="presParOf" srcId="{9488FDFB-67CC-4666-A683-EACBD8AEF924}" destId="{A27C5583-E295-4CA4-89E2-21E623857C76}" srcOrd="0" destOrd="0" presId="urn:microsoft.com/office/officeart/2008/layout/LinedList"/>
    <dgm:cxn modelId="{63B207C0-3679-4D02-84F6-555696817C88}" type="presParOf" srcId="{9488FDFB-67CC-4666-A683-EACBD8AEF924}" destId="{3E04BA30-73E0-492C-B40A-BD3231A3D46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668A3-DC1E-4FB6-92D8-B847CA2FE585}">
      <dsp:nvSpPr>
        <dsp:cNvPr id="0" name=""/>
        <dsp:cNvSpPr/>
      </dsp:nvSpPr>
      <dsp:spPr>
        <a:xfrm>
          <a:off x="238610" y="742854"/>
          <a:ext cx="1622282" cy="16222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29511-7981-44EA-BF19-681C8F248C4A}">
      <dsp:nvSpPr>
        <dsp:cNvPr id="0" name=""/>
        <dsp:cNvSpPr/>
      </dsp:nvSpPr>
      <dsp:spPr>
        <a:xfrm>
          <a:off x="579289" y="1083533"/>
          <a:ext cx="940924" cy="94092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D20D8-2167-4E79-87B2-4380E0857B84}">
      <dsp:nvSpPr>
        <dsp:cNvPr id="0" name=""/>
        <dsp:cNvSpPr/>
      </dsp:nvSpPr>
      <dsp:spPr>
        <a:xfrm>
          <a:off x="2208525" y="742854"/>
          <a:ext cx="3823952" cy="1622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/>
            <a:t>Bydlení/Domov</a:t>
          </a:r>
          <a:endParaRPr lang="en-US" sz="2400" kern="1200"/>
        </a:p>
      </dsp:txBody>
      <dsp:txXfrm>
        <a:off x="2208525" y="742854"/>
        <a:ext cx="3823952" cy="1622282"/>
      </dsp:txXfrm>
    </dsp:sp>
    <dsp:sp modelId="{EDBB48F6-7D68-4252-A765-D539147692D4}">
      <dsp:nvSpPr>
        <dsp:cNvPr id="0" name=""/>
        <dsp:cNvSpPr/>
      </dsp:nvSpPr>
      <dsp:spPr>
        <a:xfrm>
          <a:off x="6698772" y="742854"/>
          <a:ext cx="1622282" cy="16222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91AD2-3887-4362-A155-AE3F99D0069C}">
      <dsp:nvSpPr>
        <dsp:cNvPr id="0" name=""/>
        <dsp:cNvSpPr/>
      </dsp:nvSpPr>
      <dsp:spPr>
        <a:xfrm>
          <a:off x="7039451" y="1083533"/>
          <a:ext cx="940924" cy="94092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FBE091-FD17-4778-A53E-7FBE5DAE6D30}">
      <dsp:nvSpPr>
        <dsp:cNvPr id="0" name=""/>
        <dsp:cNvSpPr/>
      </dsp:nvSpPr>
      <dsp:spPr>
        <a:xfrm>
          <a:off x="8668687" y="742854"/>
          <a:ext cx="3823952" cy="1622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/>
            <a:t>Bytová politika</a:t>
          </a:r>
          <a:endParaRPr lang="en-US" sz="2400" kern="1200"/>
        </a:p>
      </dsp:txBody>
      <dsp:txXfrm>
        <a:off x="8668687" y="742854"/>
        <a:ext cx="3823952" cy="1622282"/>
      </dsp:txXfrm>
    </dsp:sp>
    <dsp:sp modelId="{E6E30A5A-8286-4719-A3CE-E2E46D166E96}">
      <dsp:nvSpPr>
        <dsp:cNvPr id="0" name=""/>
        <dsp:cNvSpPr/>
      </dsp:nvSpPr>
      <dsp:spPr>
        <a:xfrm>
          <a:off x="238610" y="3333988"/>
          <a:ext cx="1622282" cy="16222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3CB0F-F712-45AD-B9DB-84041BE4A43A}">
      <dsp:nvSpPr>
        <dsp:cNvPr id="0" name=""/>
        <dsp:cNvSpPr/>
      </dsp:nvSpPr>
      <dsp:spPr>
        <a:xfrm>
          <a:off x="579289" y="3674667"/>
          <a:ext cx="940924" cy="94092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DCFA9-B0CB-45E4-9771-AC22C1417599}">
      <dsp:nvSpPr>
        <dsp:cNvPr id="0" name=""/>
        <dsp:cNvSpPr/>
      </dsp:nvSpPr>
      <dsp:spPr>
        <a:xfrm>
          <a:off x="2208525" y="3333988"/>
          <a:ext cx="3823952" cy="1622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/>
            <a:t>Bytová nouze</a:t>
          </a:r>
          <a:endParaRPr lang="en-US" sz="2400" kern="1200"/>
        </a:p>
      </dsp:txBody>
      <dsp:txXfrm>
        <a:off x="2208525" y="3333988"/>
        <a:ext cx="3823952" cy="1622282"/>
      </dsp:txXfrm>
    </dsp:sp>
    <dsp:sp modelId="{E445E1F2-A1BA-44F1-BBBA-A342F08B1AD5}">
      <dsp:nvSpPr>
        <dsp:cNvPr id="0" name=""/>
        <dsp:cNvSpPr/>
      </dsp:nvSpPr>
      <dsp:spPr>
        <a:xfrm>
          <a:off x="6698772" y="3333988"/>
          <a:ext cx="1622282" cy="16222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4E369-C829-4866-96A8-5DBC5D074036}">
      <dsp:nvSpPr>
        <dsp:cNvPr id="0" name=""/>
        <dsp:cNvSpPr/>
      </dsp:nvSpPr>
      <dsp:spPr>
        <a:xfrm>
          <a:off x="7039451" y="3674667"/>
          <a:ext cx="940924" cy="94092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04860-F025-49EE-9028-5647827B02F9}">
      <dsp:nvSpPr>
        <dsp:cNvPr id="0" name=""/>
        <dsp:cNvSpPr/>
      </dsp:nvSpPr>
      <dsp:spPr>
        <a:xfrm>
          <a:off x="8668687" y="3333988"/>
          <a:ext cx="3823952" cy="1622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/>
            <a:t>Sociální bydlení</a:t>
          </a:r>
          <a:endParaRPr lang="en-US" sz="2400" kern="1200"/>
        </a:p>
      </dsp:txBody>
      <dsp:txXfrm>
        <a:off x="8668687" y="3333988"/>
        <a:ext cx="3823952" cy="16222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DE335-4683-425D-BB78-A40F104CD8EA}">
      <dsp:nvSpPr>
        <dsp:cNvPr id="0" name=""/>
        <dsp:cNvSpPr/>
      </dsp:nvSpPr>
      <dsp:spPr>
        <a:xfrm>
          <a:off x="0" y="3497"/>
          <a:ext cx="128950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AF019-1334-44BC-A1A9-A426E532DD96}">
      <dsp:nvSpPr>
        <dsp:cNvPr id="0" name=""/>
        <dsp:cNvSpPr/>
      </dsp:nvSpPr>
      <dsp:spPr>
        <a:xfrm>
          <a:off x="0" y="3497"/>
          <a:ext cx="12895006" cy="2385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b="1" kern="1200" dirty="0"/>
            <a:t>Bydlení (</a:t>
          </a:r>
          <a:r>
            <a:rPr lang="cs-CZ" sz="3500" b="1" kern="1200" dirty="0" err="1"/>
            <a:t>housing</a:t>
          </a:r>
          <a:r>
            <a:rPr lang="cs-CZ" sz="3500" b="1" kern="1200" dirty="0"/>
            <a:t>): fyzický prostor </a:t>
          </a:r>
          <a:r>
            <a:rPr lang="cs-CZ" sz="3500" kern="1200" dirty="0"/>
            <a:t>— stavba, byt, infrastruktura, zabezpečení základních potřeb (střecha, voda, topení). Z hlediska veřejné politiky a zdraví se hodnotí dostupnost, kvalita a bezpečnost (UN‑Habitat, WHO).</a:t>
          </a:r>
          <a:endParaRPr lang="en-US" sz="3500" kern="1200" dirty="0"/>
        </a:p>
      </dsp:txBody>
      <dsp:txXfrm>
        <a:off x="0" y="3497"/>
        <a:ext cx="12895006" cy="2385268"/>
      </dsp:txXfrm>
    </dsp:sp>
    <dsp:sp modelId="{6FF625E2-1488-43EE-A684-2BEE864FFEE4}">
      <dsp:nvSpPr>
        <dsp:cNvPr id="0" name=""/>
        <dsp:cNvSpPr/>
      </dsp:nvSpPr>
      <dsp:spPr>
        <a:xfrm>
          <a:off x="0" y="2388765"/>
          <a:ext cx="128950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0EB52-2008-4D56-9794-763A2FF3AA50}">
      <dsp:nvSpPr>
        <dsp:cNvPr id="0" name=""/>
        <dsp:cNvSpPr/>
      </dsp:nvSpPr>
      <dsp:spPr>
        <a:xfrm>
          <a:off x="0" y="2388765"/>
          <a:ext cx="12895006" cy="2385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b="1" kern="1200"/>
            <a:t>Domov (home): </a:t>
          </a:r>
          <a:r>
            <a:rPr lang="cs-CZ" sz="3500" kern="1200"/>
            <a:t>psychologický a sociokulturní pojem — místo identity, soukromí, bezpečí a emočního zázemí. Vyjadřuje pocit sounáležitosti, vzpomínek a osobní kontroly nad prostorem (environmentální psychologie, výzkum „place attachment“).</a:t>
          </a:r>
          <a:endParaRPr lang="en-US" sz="3500" kern="1200"/>
        </a:p>
      </dsp:txBody>
      <dsp:txXfrm>
        <a:off x="0" y="2388765"/>
        <a:ext cx="12895006" cy="2385268"/>
      </dsp:txXfrm>
    </dsp:sp>
    <dsp:sp modelId="{2A53753F-5429-4C2E-9D1F-49DA30DE5DD4}">
      <dsp:nvSpPr>
        <dsp:cNvPr id="0" name=""/>
        <dsp:cNvSpPr/>
      </dsp:nvSpPr>
      <dsp:spPr>
        <a:xfrm>
          <a:off x="0" y="4774034"/>
          <a:ext cx="128950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C5583-E295-4CA4-89E2-21E623857C76}">
      <dsp:nvSpPr>
        <dsp:cNvPr id="0" name=""/>
        <dsp:cNvSpPr/>
      </dsp:nvSpPr>
      <dsp:spPr>
        <a:xfrm>
          <a:off x="0" y="4774034"/>
          <a:ext cx="12895006" cy="2385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b="1" kern="1200"/>
            <a:t>Klíčové rozdíly: </a:t>
          </a:r>
          <a:r>
            <a:rPr lang="cs-CZ" sz="3500" kern="1200"/>
            <a:t>bydlení řeší materiální a funkční aspekty; domov řeší vztahy, návyky, významy a pocit bezpečí.</a:t>
          </a:r>
          <a:endParaRPr lang="en-US" sz="3500" kern="1200"/>
        </a:p>
      </dsp:txBody>
      <dsp:txXfrm>
        <a:off x="0" y="4774034"/>
        <a:ext cx="12895006" cy="2385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4738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DF1924EB-E6AF-CFEA-2446-257A27D43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>
            <a:extLst>
              <a:ext uri="{FF2B5EF4-FFF2-40B4-BE49-F238E27FC236}">
                <a16:creationId xmlns:a16="http://schemas.microsoft.com/office/drawing/2014/main" id="{E51A6FEC-F2E8-BF83-05DA-B112FD477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2:notes">
            <a:extLst>
              <a:ext uri="{FF2B5EF4-FFF2-40B4-BE49-F238E27FC236}">
                <a16:creationId xmlns:a16="http://schemas.microsoft.com/office/drawing/2014/main" id="{8570D9A9-7FD8-679E-1F61-96F708FA56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7394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https://www.feantsa.org/files/Home/ETHOS/PDFS/Languages/Czech.pdf </a:t>
            </a:r>
          </a:p>
        </p:txBody>
      </p:sp>
    </p:spTree>
    <p:extLst>
      <p:ext uri="{BB962C8B-B14F-4D97-AF65-F5344CB8AC3E}">
        <p14:creationId xmlns:p14="http://schemas.microsoft.com/office/powerpoint/2010/main" val="3107975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83DD9061-2104-EF6D-E525-77610A0A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>
            <a:extLst>
              <a:ext uri="{FF2B5EF4-FFF2-40B4-BE49-F238E27FC236}">
                <a16:creationId xmlns:a16="http://schemas.microsoft.com/office/drawing/2014/main" id="{9AAE204B-4F26-8985-BD70-E782ECC67D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2:notes">
            <a:extLst>
              <a:ext uri="{FF2B5EF4-FFF2-40B4-BE49-F238E27FC236}">
                <a16:creationId xmlns:a16="http://schemas.microsoft.com/office/drawing/2014/main" id="{D08C52DB-D472-D4CE-55D4-5D357D2DC4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2120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DC17E44E-D425-60D8-41B3-E2CC2D2CA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>
            <a:extLst>
              <a:ext uri="{FF2B5EF4-FFF2-40B4-BE49-F238E27FC236}">
                <a16:creationId xmlns:a16="http://schemas.microsoft.com/office/drawing/2014/main" id="{620AC9C7-FEEE-532C-F405-BBFE4D07B8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2:notes">
            <a:extLst>
              <a:ext uri="{FF2B5EF4-FFF2-40B4-BE49-F238E27FC236}">
                <a16:creationId xmlns:a16="http://schemas.microsoft.com/office/drawing/2014/main" id="{C5B02515-3E9E-74B6-C026-2114A745A7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30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2E61FC19-3099-ADD1-2A72-CB0D60C8A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>
            <a:extLst>
              <a:ext uri="{FF2B5EF4-FFF2-40B4-BE49-F238E27FC236}">
                <a16:creationId xmlns:a16="http://schemas.microsoft.com/office/drawing/2014/main" id="{BBBD2E4C-CEA8-C528-8A22-8B46D15E19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2:notes">
            <a:extLst>
              <a:ext uri="{FF2B5EF4-FFF2-40B4-BE49-F238E27FC236}">
                <a16:creationId xmlns:a16="http://schemas.microsoft.com/office/drawing/2014/main" id="{15368C44-E56A-ACA9-7780-67D406392C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198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8A3CAF6F-9696-FBC6-6D8C-8FBC911DB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>
            <a:extLst>
              <a:ext uri="{FF2B5EF4-FFF2-40B4-BE49-F238E27FC236}">
                <a16:creationId xmlns:a16="http://schemas.microsoft.com/office/drawing/2014/main" id="{1D329D97-1C56-AC0A-4B4B-D17E4EE0C0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2:notes">
            <a:extLst>
              <a:ext uri="{FF2B5EF4-FFF2-40B4-BE49-F238E27FC236}">
                <a16:creationId xmlns:a16="http://schemas.microsoft.com/office/drawing/2014/main" id="{3D2659F4-3F8D-0D98-3877-0BE1B90ADE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6369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4E010E9D-38E9-8CD6-90C8-05B7DD0DE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>
            <a:extLst>
              <a:ext uri="{FF2B5EF4-FFF2-40B4-BE49-F238E27FC236}">
                <a16:creationId xmlns:a16="http://schemas.microsoft.com/office/drawing/2014/main" id="{F717BEA5-6645-654A-2F60-A34031F989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2:notes">
            <a:extLst>
              <a:ext uri="{FF2B5EF4-FFF2-40B4-BE49-F238E27FC236}">
                <a16:creationId xmlns:a16="http://schemas.microsoft.com/office/drawing/2014/main" id="{9F8BB61D-DEBA-9254-452E-C5FA2F6DCB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0025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F8A145A1-363A-16EC-676A-E1E0B4703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>
            <a:extLst>
              <a:ext uri="{FF2B5EF4-FFF2-40B4-BE49-F238E27FC236}">
                <a16:creationId xmlns:a16="http://schemas.microsoft.com/office/drawing/2014/main" id="{71976342-4FA6-2D21-D636-753E308EEC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2:notes">
            <a:extLst>
              <a:ext uri="{FF2B5EF4-FFF2-40B4-BE49-F238E27FC236}">
                <a16:creationId xmlns:a16="http://schemas.microsoft.com/office/drawing/2014/main" id="{8ED23F11-3DD3-78C2-AF74-55F395185A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9714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5B33A460-D4E7-2081-5BBD-E9180E90E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>
            <a:extLst>
              <a:ext uri="{FF2B5EF4-FFF2-40B4-BE49-F238E27FC236}">
                <a16:creationId xmlns:a16="http://schemas.microsoft.com/office/drawing/2014/main" id="{0CEAB085-62D7-F9BF-20B9-C56FD352DC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2:notes">
            <a:extLst>
              <a:ext uri="{FF2B5EF4-FFF2-40B4-BE49-F238E27FC236}">
                <a16:creationId xmlns:a16="http://schemas.microsoft.com/office/drawing/2014/main" id="{21644D65-8E1F-548B-3FC2-C739AA73D7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5806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cs-CZ" dirty="0"/>
              <a:t>https://socialnibydleni.mpsv.cz/mitdomov  </a:t>
            </a:r>
          </a:p>
        </p:txBody>
      </p:sp>
    </p:spTree>
    <p:extLst>
      <p:ext uri="{BB962C8B-B14F-4D97-AF65-F5344CB8AC3E}">
        <p14:creationId xmlns:p14="http://schemas.microsoft.com/office/powerpoint/2010/main" val="99467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oodle.fzs.ujep.cz/course/view.php?id=2605#section-2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antsa.org/files/Home/ETHOS/PDFS/Languages/Czech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eurostat/statistics-explained/index.php?title=Housing_statistics/cs#Typ_bydlen.C3.AD" TargetMode="External"/><Relationship Id="rId13" Type="http://schemas.openxmlformats.org/officeDocument/2006/relationships/image" Target="../media/image5.png"/><Relationship Id="rId3" Type="http://schemas.openxmlformats.org/officeDocument/2006/relationships/hyperlink" Target="https://socialnibydleni.mpsv.cz/mitdomov" TargetMode="External"/><Relationship Id="rId7" Type="http://schemas.openxmlformats.org/officeDocument/2006/relationships/hyperlink" Target="http://socialnibydleni.mpsv.cz/cs/co-je-socialni-bydleni/zakladni-informace-o-sb/akteri-sb-a-jejich-role" TargetMode="External"/><Relationship Id="rId12" Type="http://schemas.openxmlformats.org/officeDocument/2006/relationships/hyperlink" Target="https://data.irozhlas.cz/zivot/vydaje-castky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cialnibydleni.org/slovnik-pojmu/co-muze-obec-delat-pro-lepsi-dostupnost-bydleni" TargetMode="External"/><Relationship Id="rId11" Type="http://schemas.openxmlformats.org/officeDocument/2006/relationships/hyperlink" Target="http://socialnibydleni.mpsv.cz/images/soubory/Ostatni/Brozura_Socialni_bydleni_v_CR_web_FINAL_RO.pdf" TargetMode="External"/><Relationship Id="rId5" Type="http://schemas.openxmlformats.org/officeDocument/2006/relationships/hyperlink" Target="https://socialnibydleni.org/" TargetMode="External"/><Relationship Id="rId10" Type="http://schemas.openxmlformats.org/officeDocument/2006/relationships/hyperlink" Target="https://www.mmr.cz/cs/ministerstvo/bytova-politika" TargetMode="External"/><Relationship Id="rId4" Type="http://schemas.openxmlformats.org/officeDocument/2006/relationships/hyperlink" Target="https://www.feantsa.org/files/Home/ETHOS/PDFS/Languages/Czech.pdf" TargetMode="External"/><Relationship Id="rId9" Type="http://schemas.openxmlformats.org/officeDocument/2006/relationships/hyperlink" Target="https://plus.rozhlas.cz/apolena-rychlikova-bydleni-neni-komodita-ale-potreba-bez-narovnani-trhu-se-jeho-824928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jp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ma.aktuality.sk/interier/navsteva-domu-s-impozantnou-kniznicou-uhadnete-co-majitelia-dali-na-stenu-v-kupelni-miesto-obkladaciek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prod.website-files.com/5ef4ac1cc5dd69384a10c66e/67051b21b2774f44ad64218a_zprava2024_compr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socialnibydleni.org/wp-content/uploads/2026/01/Analyza-umrti-lidi-se-zkusenosti-s-bezdomovectvim_Platforma-pro-socialni-bydleni-2.pdf" TargetMode="External"/><Relationship Id="rId4" Type="http://schemas.openxmlformats.org/officeDocument/2006/relationships/hyperlink" Target="https://socialnibydleni.org/wp-content/uploads/2025/12/Reseni-krize-bydleni-existuji_ONLINE-web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/>
          <p:nvPr/>
        </p:nvSpPr>
        <p:spPr>
          <a:xfrm>
            <a:off x="0" y="1028700"/>
            <a:ext cx="18288000" cy="8229600"/>
          </a:xfrm>
          <a:custGeom>
            <a:avLst/>
            <a:gdLst/>
            <a:ahLst/>
            <a:cxnLst/>
            <a:rect l="l" t="t" r="r" b="b"/>
            <a:pathLst>
              <a:path w="1444978" h="650240" extrusionOk="0">
                <a:moveTo>
                  <a:pt x="0" y="0"/>
                </a:moveTo>
                <a:lnTo>
                  <a:pt x="1444978" y="0"/>
                </a:lnTo>
                <a:lnTo>
                  <a:pt x="1444978" y="650240"/>
                </a:lnTo>
                <a:lnTo>
                  <a:pt x="0" y="65024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 t="-24070" b="-24071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5" name="Google Shape;85;p3"/>
          <p:cNvGrpSpPr/>
          <p:nvPr/>
        </p:nvGrpSpPr>
        <p:grpSpPr>
          <a:xfrm>
            <a:off x="0" y="-144661"/>
            <a:ext cx="18288000" cy="1173361"/>
            <a:chOff x="0" y="-38100"/>
            <a:chExt cx="4816593" cy="309033"/>
          </a:xfrm>
        </p:grpSpPr>
        <p:sp>
          <p:nvSpPr>
            <p:cNvPr id="86" name="Google Shape;86;p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7" name="Google Shape;87;p3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just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3"/>
          <p:cNvGrpSpPr/>
          <p:nvPr/>
        </p:nvGrpSpPr>
        <p:grpSpPr>
          <a:xfrm>
            <a:off x="0" y="739378"/>
            <a:ext cx="18288000" cy="8518922"/>
            <a:chOff x="0" y="-76200"/>
            <a:chExt cx="4816593" cy="2243667"/>
          </a:xfrm>
        </p:grpSpPr>
        <p:sp>
          <p:nvSpPr>
            <p:cNvPr id="89" name="Google Shape;89;p3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CC6DA4">
                <a:alpha val="64705"/>
              </a:srgb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0" name="Google Shape;90;p3"/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31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3948048" y="9113639"/>
            <a:ext cx="10391905" cy="1173361"/>
            <a:chOff x="0" y="-38100"/>
            <a:chExt cx="2736963" cy="309033"/>
          </a:xfrm>
        </p:grpSpPr>
        <p:sp>
          <p:nvSpPr>
            <p:cNvPr id="92" name="Google Shape;92;p3"/>
            <p:cNvSpPr/>
            <p:nvPr/>
          </p:nvSpPr>
          <p:spPr>
            <a:xfrm>
              <a:off x="0" y="0"/>
              <a:ext cx="2736963" cy="270933"/>
            </a:xfrm>
            <a:custGeom>
              <a:avLst/>
              <a:gdLst/>
              <a:ahLst/>
              <a:cxnLst/>
              <a:rect l="l" t="t" r="r" b="b"/>
              <a:pathLst>
                <a:path w="2736963" h="270933" extrusionOk="0">
                  <a:moveTo>
                    <a:pt x="0" y="0"/>
                  </a:moveTo>
                  <a:lnTo>
                    <a:pt x="2736963" y="0"/>
                  </a:lnTo>
                  <a:lnTo>
                    <a:pt x="273696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" name="Google Shape;93;p3"/>
            <p:cNvSpPr txBox="1"/>
            <p:nvPr/>
          </p:nvSpPr>
          <p:spPr>
            <a:xfrm>
              <a:off x="0" y="-38100"/>
              <a:ext cx="2736963" cy="309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465920" y="98014"/>
            <a:ext cx="9457209" cy="930686"/>
            <a:chOff x="0" y="0"/>
            <a:chExt cx="12609612" cy="1240915"/>
          </a:xfrm>
        </p:grpSpPr>
        <p:sp>
          <p:nvSpPr>
            <p:cNvPr id="95" name="Google Shape;95;p3"/>
            <p:cNvSpPr/>
            <p:nvPr/>
          </p:nvSpPr>
          <p:spPr>
            <a:xfrm>
              <a:off x="0" y="0"/>
              <a:ext cx="4788097" cy="1240915"/>
            </a:xfrm>
            <a:custGeom>
              <a:avLst/>
              <a:gdLst/>
              <a:ahLst/>
              <a:cxnLst/>
              <a:rect l="l" t="t" r="r" b="b"/>
              <a:pathLst>
                <a:path w="4788097" h="1240915" extrusionOk="0">
                  <a:moveTo>
                    <a:pt x="0" y="0"/>
                  </a:moveTo>
                  <a:lnTo>
                    <a:pt x="4788097" y="0"/>
                  </a:lnTo>
                  <a:lnTo>
                    <a:pt x="4788097" y="1240915"/>
                  </a:lnTo>
                  <a:lnTo>
                    <a:pt x="0" y="124091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96" name="Google Shape;96;p3"/>
            <p:cNvGrpSpPr/>
            <p:nvPr/>
          </p:nvGrpSpPr>
          <p:grpSpPr>
            <a:xfrm>
              <a:off x="5651616" y="371224"/>
              <a:ext cx="3422335" cy="81393"/>
              <a:chOff x="63500" y="63500"/>
              <a:chExt cx="2670048" cy="63500"/>
            </a:xfrm>
          </p:grpSpPr>
          <p:sp>
            <p:nvSpPr>
              <p:cNvPr id="97" name="Google Shape;97;p3"/>
              <p:cNvSpPr/>
              <p:nvPr/>
            </p:nvSpPr>
            <p:spPr>
              <a:xfrm>
                <a:off x="1863217" y="63500"/>
                <a:ext cx="870331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70331" h="63500" extrusionOk="0">
                    <a:moveTo>
                      <a:pt x="0" y="63500"/>
                    </a:moveTo>
                    <a:lnTo>
                      <a:pt x="870331" y="63500"/>
                    </a:lnTo>
                    <a:lnTo>
                      <a:pt x="8703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67A26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63500" y="63500"/>
                <a:ext cx="870331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70331" h="63500" extrusionOk="0">
                    <a:moveTo>
                      <a:pt x="0" y="63500"/>
                    </a:moveTo>
                    <a:lnTo>
                      <a:pt x="870331" y="63500"/>
                    </a:lnTo>
                    <a:lnTo>
                      <a:pt x="8703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E5B7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963422" y="63500"/>
                <a:ext cx="870204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70204" h="63500" extrusionOk="0">
                    <a:moveTo>
                      <a:pt x="0" y="63500"/>
                    </a:moveTo>
                    <a:lnTo>
                      <a:pt x="870204" y="63500"/>
                    </a:lnTo>
                    <a:lnTo>
                      <a:pt x="87020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C142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00" name="Google Shape;100;p3"/>
            <p:cNvSpPr/>
            <p:nvPr/>
          </p:nvSpPr>
          <p:spPr>
            <a:xfrm>
              <a:off x="5803203" y="543662"/>
              <a:ext cx="3119076" cy="422115"/>
            </a:xfrm>
            <a:custGeom>
              <a:avLst/>
              <a:gdLst/>
              <a:ahLst/>
              <a:cxnLst/>
              <a:rect l="l" t="t" r="r" b="b"/>
              <a:pathLst>
                <a:path w="3119076" h="422115" extrusionOk="0">
                  <a:moveTo>
                    <a:pt x="0" y="0"/>
                  </a:moveTo>
                  <a:lnTo>
                    <a:pt x="3119076" y="0"/>
                  </a:lnTo>
                  <a:lnTo>
                    <a:pt x="3119076" y="422116"/>
                  </a:lnTo>
                  <a:lnTo>
                    <a:pt x="0" y="422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9997332" y="244291"/>
              <a:ext cx="2612280" cy="767027"/>
            </a:xfrm>
            <a:custGeom>
              <a:avLst/>
              <a:gdLst/>
              <a:ahLst/>
              <a:cxnLst/>
              <a:rect l="l" t="t" r="r" b="b"/>
              <a:pathLst>
                <a:path w="2612280" h="767027" extrusionOk="0">
                  <a:moveTo>
                    <a:pt x="0" y="0"/>
                  </a:moveTo>
                  <a:lnTo>
                    <a:pt x="2612280" y="0"/>
                  </a:lnTo>
                  <a:lnTo>
                    <a:pt x="2612280" y="767027"/>
                  </a:lnTo>
                  <a:lnTo>
                    <a:pt x="0" y="7670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2" name="Google Shape;102;p3"/>
          <p:cNvSpPr/>
          <p:nvPr/>
        </p:nvSpPr>
        <p:spPr>
          <a:xfrm>
            <a:off x="527551" y="9525000"/>
            <a:ext cx="1151145" cy="495300"/>
          </a:xfrm>
          <a:custGeom>
            <a:avLst/>
            <a:gdLst/>
            <a:ahLst/>
            <a:cxnLst/>
            <a:rect l="l" t="t" r="r" b="b"/>
            <a:pathLst>
              <a:path w="1151145" h="495300" extrusionOk="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03" name="Google Shape;103;p3"/>
          <p:cNvSpPr txBox="1"/>
          <p:nvPr/>
        </p:nvSpPr>
        <p:spPr>
          <a:xfrm>
            <a:off x="2104296" y="9496425"/>
            <a:ext cx="7818834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82425"/>
                </a:solidFill>
                <a:latin typeface="Arial"/>
                <a:ea typeface="Arial"/>
                <a:cs typeface="Arial"/>
                <a:sym typeface="Arial"/>
              </a:rPr>
              <a:t>Akce je realizována v rámci projektu RUR - Region univerzitě, univerzita regionu </a:t>
            </a:r>
            <a:endParaRPr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82425"/>
                </a:solidFill>
                <a:latin typeface="Arial"/>
                <a:ea typeface="Arial"/>
                <a:cs typeface="Arial"/>
                <a:sym typeface="Arial"/>
              </a:rPr>
              <a:t>(reg. č. CZ.10.02.01/00/22_002/0000210)</a:t>
            </a:r>
            <a:endParaRPr/>
          </a:p>
        </p:txBody>
      </p:sp>
      <p:sp>
        <p:nvSpPr>
          <p:cNvPr id="104" name="Google Shape;104;p3"/>
          <p:cNvSpPr txBox="1"/>
          <p:nvPr/>
        </p:nvSpPr>
        <p:spPr>
          <a:xfrm>
            <a:off x="2652648" y="4893070"/>
            <a:ext cx="11825352" cy="284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5"/>
              </a:lnSpc>
            </a:pPr>
            <a:r>
              <a:rPr lang="cs-CZ" sz="4400" u="sng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Problematika bydlení aneb bydlení a život v sociálně vyloučeném prostředí</a:t>
            </a:r>
            <a:endParaRPr lang="cs-CZ" sz="4400" u="sng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u="sng" dirty="0">
              <a:solidFill>
                <a:schemeClr val="bg1"/>
              </a:solidFill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8286750" y="7909123"/>
            <a:ext cx="946785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000" dirty="0">
                <a:solidFill>
                  <a:srgbClr val="FFFFFF"/>
                </a:solidFill>
              </a:rPr>
              <a:t>Mgr. Ing. Tereza Grosse, Ph.D.</a:t>
            </a:r>
            <a:endParaRPr dirty="0"/>
          </a:p>
        </p:txBody>
      </p:sp>
      <p:sp>
        <p:nvSpPr>
          <p:cNvPr id="106" name="Google Shape;106;p3"/>
          <p:cNvSpPr txBox="1"/>
          <p:nvPr/>
        </p:nvSpPr>
        <p:spPr>
          <a:xfrm>
            <a:off x="925071" y="1950839"/>
            <a:ext cx="15675854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5"/>
              </a:lnSpc>
            </a:pPr>
            <a:r>
              <a:rPr lang="cs-CZ" sz="6000" dirty="0">
                <a:solidFill>
                  <a:schemeClr val="bg1"/>
                </a:solidFill>
              </a:rPr>
              <a:t>KA2_C4 – Realita sociálního vyloučení jedinců a rodin</a:t>
            </a:r>
          </a:p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B137F6-4551-14DA-A573-28C48319E6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78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2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2566D7B-DB11-E624-0E9E-6ED7511C50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66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">
            <a:extLst>
              <a:ext uri="{FF2B5EF4-FFF2-40B4-BE49-F238E27FC236}">
                <a16:creationId xmlns:a16="http://schemas.microsoft.com/office/drawing/2014/main" id="{F4C452BD-B441-5B47-4415-4247AE2220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04" b="651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122FBC43-833F-DE6D-AD81-13B47CFA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438274" cy="687888"/>
          </a:xfrm>
        </p:spPr>
        <p:txBody>
          <a:bodyPr>
            <a:normAutofit/>
          </a:bodyPr>
          <a:lstStyle/>
          <a:p>
            <a:r>
              <a:rPr lang="cs-CZ" sz="3200" b="1" dirty="0"/>
              <a:t>Proč je bytová nouze problém?</a:t>
            </a:r>
          </a:p>
        </p:txBody>
      </p:sp>
    </p:spTree>
    <p:extLst>
      <p:ext uri="{BB962C8B-B14F-4D97-AF65-F5344CB8AC3E}">
        <p14:creationId xmlns:p14="http://schemas.microsoft.com/office/powerpoint/2010/main" val="1980803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A5D4E6-F8F9-7DFF-6B83-B9A674886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" r="6618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05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C0F11070-B942-DB9A-ED0E-E0305DFB0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>
            <a:extLst>
              <a:ext uri="{FF2B5EF4-FFF2-40B4-BE49-F238E27FC236}">
                <a16:creationId xmlns:a16="http://schemas.microsoft.com/office/drawing/2014/main" id="{34CB97B6-5027-0A81-B740-0B2E5548A738}"/>
              </a:ext>
            </a:extLst>
          </p:cNvPr>
          <p:cNvSpPr/>
          <p:nvPr/>
        </p:nvSpPr>
        <p:spPr>
          <a:xfrm>
            <a:off x="14620568" y="-6146"/>
            <a:ext cx="3667432" cy="10293145"/>
          </a:xfrm>
          <a:custGeom>
            <a:avLst/>
            <a:gdLst/>
            <a:ahLst/>
            <a:cxnLst/>
            <a:rect l="l" t="t" r="r" b="b"/>
            <a:pathLst>
              <a:path w="4816592" h="2167467" extrusionOk="0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CC6DA4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47" name="Google Shape;147;p12">
            <a:extLst>
              <a:ext uri="{FF2B5EF4-FFF2-40B4-BE49-F238E27FC236}">
                <a16:creationId xmlns:a16="http://schemas.microsoft.com/office/drawing/2014/main" id="{829F7596-D756-87C3-A1C8-34227A265F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76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C6DA4"/>
              </a:buClr>
              <a:buSzPts val="6600"/>
              <a:buFont typeface="Arial"/>
              <a:buNone/>
            </a:pPr>
            <a:r>
              <a:rPr lang="cs-CZ" sz="6600" b="1" dirty="0">
                <a:solidFill>
                  <a:srgbClr val="CC6DA4"/>
                </a:solidFill>
                <a:latin typeface="Arial"/>
                <a:cs typeface="Arial"/>
                <a:sym typeface="Arial"/>
              </a:rPr>
              <a:t>Sociální bydlení</a:t>
            </a:r>
            <a:endParaRPr sz="6600" dirty="0">
              <a:solidFill>
                <a:srgbClr val="CC6DA4"/>
              </a:solidFill>
            </a:endParaRPr>
          </a:p>
        </p:txBody>
      </p:sp>
      <p:sp>
        <p:nvSpPr>
          <p:cNvPr id="148" name="Google Shape;148;p12">
            <a:extLst>
              <a:ext uri="{FF2B5EF4-FFF2-40B4-BE49-F238E27FC236}">
                <a16:creationId xmlns:a16="http://schemas.microsoft.com/office/drawing/2014/main" id="{D2105D71-E1C8-4FC7-6D45-B9ACB798B1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2247900"/>
            <a:ext cx="12895006" cy="7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/>
            <a:r>
              <a:rPr lang="cs-CZ" b="1" dirty="0"/>
              <a:t>V současnosti NENÍ sociální bydlení v ČR komplexně právně definováno.</a:t>
            </a:r>
          </a:p>
          <a:p>
            <a:pPr marL="800100" lvl="1"/>
            <a:r>
              <a:rPr lang="cs-CZ" b="1" dirty="0"/>
              <a:t>Koncepce bydlení ČR 2021+</a:t>
            </a:r>
            <a:r>
              <a:rPr lang="cs-CZ" dirty="0"/>
              <a:t>: Sociální bydlení jako nástroj podpory pro osoby v bytové nouzi, </a:t>
            </a:r>
            <a:r>
              <a:rPr lang="cs-CZ" b="1" dirty="0"/>
              <a:t>Fragmentované řešení</a:t>
            </a:r>
            <a:r>
              <a:rPr lang="cs-CZ" dirty="0"/>
              <a:t>: Azylové domy, sociální služby, obecní byty (různé právní úpravy) </a:t>
            </a:r>
          </a:p>
          <a:p>
            <a:pPr marL="800100" lvl="1"/>
            <a:r>
              <a:rPr lang="cs-CZ" b="1" dirty="0"/>
              <a:t>Zákon o podpoře v bydlení (ve schvalovacím procesu): Sociální bydlení je dočasná podpora</a:t>
            </a:r>
            <a:r>
              <a:rPr lang="cs-CZ" dirty="0"/>
              <a:t> pro osoby v bytové nouzi; Zákon obsahuje </a:t>
            </a:r>
            <a:r>
              <a:rPr lang="cs-CZ" dirty="0" err="1"/>
              <a:t>konktaktní</a:t>
            </a:r>
            <a:r>
              <a:rPr lang="cs-CZ" dirty="0"/>
              <a:t> místa pro bydlení, sociální asistenci/práci a podporuje systém </a:t>
            </a:r>
            <a:r>
              <a:rPr lang="cs-CZ" dirty="0" err="1"/>
              <a:t>Housing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. </a:t>
            </a:r>
            <a:r>
              <a:rPr lang="cs-CZ" b="1" dirty="0"/>
              <a:t>Podmínky</a:t>
            </a:r>
            <a:r>
              <a:rPr lang="cs-CZ" dirty="0"/>
              <a:t>: Příjmová kritéria, sociální práce, časové omezení</a:t>
            </a:r>
          </a:p>
          <a:p>
            <a:pPr marL="800100" lvl="1"/>
            <a:r>
              <a:rPr lang="cs-CZ" dirty="0"/>
              <a:t>Bytová nouze definována dle </a:t>
            </a:r>
            <a:r>
              <a:rPr lang="cs-CZ" dirty="0" err="1"/>
              <a:t>Ethos</a:t>
            </a:r>
            <a:r>
              <a:rPr lang="cs-CZ" dirty="0"/>
              <a:t>, viz další slide nebo: </a:t>
            </a:r>
            <a:r>
              <a:rPr lang="cs-CZ" dirty="0">
                <a:hlinkClick r:id="rId3"/>
              </a:rPr>
              <a:t>https://www.feantsa.org/files/Home/ETHOS/PDFS/Languages/Czech.pdf</a:t>
            </a:r>
            <a:r>
              <a:rPr lang="cs-CZ" dirty="0"/>
              <a:t> 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b="1" dirty="0">
                <a:ea typeface="+mn-lt"/>
                <a:cs typeface="+mn-lt"/>
              </a:rPr>
              <a:t>Sociální bydlení představuje specifickou formu pomoci pro jednotlivce i rodiny, kteří mají problém se získáním nebo udržením komerčního nájemního bydlení. </a:t>
            </a:r>
            <a:r>
              <a:rPr lang="cs-CZ" dirty="0">
                <a:ea typeface="+mn-lt"/>
                <a:cs typeface="+mn-lt"/>
              </a:rPr>
              <a:t>Je určeno také lidem ohroženým ztrátou bydlení (např. z důvodu vystěhování z bytu či domácího násilí) nebo těm, kteří se v bytové nouzi již dlouhodobě nalézají a jsou nuceni žít ve funkčně nevyhovujících či přelidněných bytech, azylových domech, na  ubytovnách, nebo dokonce na ulici.</a:t>
            </a:r>
            <a:endParaRPr lang="cs-CZ" dirty="0"/>
          </a:p>
        </p:txBody>
      </p:sp>
      <p:sp>
        <p:nvSpPr>
          <p:cNvPr id="149" name="Google Shape;149;p12">
            <a:extLst>
              <a:ext uri="{FF2B5EF4-FFF2-40B4-BE49-F238E27FC236}">
                <a16:creationId xmlns:a16="http://schemas.microsoft.com/office/drawing/2014/main" id="{ABC9866A-F588-4958-9B6C-BC09D0876D03}"/>
              </a:ext>
            </a:extLst>
          </p:cNvPr>
          <p:cNvSpPr/>
          <p:nvPr/>
        </p:nvSpPr>
        <p:spPr>
          <a:xfrm>
            <a:off x="11903472" y="899715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 extrusionOk="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155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4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2D94AB4-AC5A-28F8-DE34-AA55B654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47" r="1" b="12830"/>
          <a:stretch>
            <a:fillRect/>
          </a:stretch>
        </p:blipFill>
        <p:spPr>
          <a:xfrm>
            <a:off x="461662" y="392155"/>
            <a:ext cx="17364675" cy="95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59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4">
            <a:extLst>
              <a:ext uri="{FF2B5EF4-FFF2-40B4-BE49-F238E27FC236}">
                <a16:creationId xmlns:a16="http://schemas.microsoft.com/office/drawing/2014/main" id="{230340A4-E8CF-1926-7CD0-2ACB597B4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" r="1511" b="-1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93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5FD94664-5269-6319-F8A3-55B02548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>
            <a:extLst>
              <a:ext uri="{FF2B5EF4-FFF2-40B4-BE49-F238E27FC236}">
                <a16:creationId xmlns:a16="http://schemas.microsoft.com/office/drawing/2014/main" id="{3F1F8758-1FA6-3E8F-343F-EC4006C72F50}"/>
              </a:ext>
            </a:extLst>
          </p:cNvPr>
          <p:cNvSpPr/>
          <p:nvPr/>
        </p:nvSpPr>
        <p:spPr>
          <a:xfrm>
            <a:off x="14620568" y="-6146"/>
            <a:ext cx="3667432" cy="10293145"/>
          </a:xfrm>
          <a:custGeom>
            <a:avLst/>
            <a:gdLst/>
            <a:ahLst/>
            <a:cxnLst/>
            <a:rect l="l" t="t" r="r" b="b"/>
            <a:pathLst>
              <a:path w="4816592" h="2167467" extrusionOk="0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CC6DA4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47" name="Google Shape;147;p12">
            <a:extLst>
              <a:ext uri="{FF2B5EF4-FFF2-40B4-BE49-F238E27FC236}">
                <a16:creationId xmlns:a16="http://schemas.microsoft.com/office/drawing/2014/main" id="{E665EFA4-B131-706B-84B2-5FC52AE34A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76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C6DA4"/>
              </a:buClr>
              <a:buSzPts val="6600"/>
              <a:buFont typeface="Arial"/>
              <a:buNone/>
            </a:pPr>
            <a:r>
              <a:rPr lang="cs-CZ" sz="6600" b="1" dirty="0">
                <a:solidFill>
                  <a:srgbClr val="CC6DA4"/>
                </a:solidFill>
                <a:latin typeface="Arial"/>
                <a:cs typeface="Arial"/>
                <a:sym typeface="Arial"/>
              </a:rPr>
              <a:t>Sociální bydlení</a:t>
            </a:r>
            <a:endParaRPr sz="6600" dirty="0">
              <a:solidFill>
                <a:srgbClr val="CC6DA4"/>
              </a:solidFill>
            </a:endParaRPr>
          </a:p>
        </p:txBody>
      </p:sp>
      <p:sp>
        <p:nvSpPr>
          <p:cNvPr id="148" name="Google Shape;148;p12">
            <a:extLst>
              <a:ext uri="{FF2B5EF4-FFF2-40B4-BE49-F238E27FC236}">
                <a16:creationId xmlns:a16="http://schemas.microsoft.com/office/drawing/2014/main" id="{C475DD6F-5935-ABB8-9CC9-2C8ED7D1B5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2247900"/>
            <a:ext cx="12895006" cy="7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149" name="Google Shape;149;p12">
            <a:extLst>
              <a:ext uri="{FF2B5EF4-FFF2-40B4-BE49-F238E27FC236}">
                <a16:creationId xmlns:a16="http://schemas.microsoft.com/office/drawing/2014/main" id="{E63CA4F9-0D0E-9009-4777-4C10AF271E69}"/>
              </a:ext>
            </a:extLst>
          </p:cNvPr>
          <p:cNvSpPr/>
          <p:nvPr/>
        </p:nvSpPr>
        <p:spPr>
          <a:xfrm>
            <a:off x="11903472" y="899715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 extrusionOk="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731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2EC7A8CB-FED1-4988-A3F0-F1E44241C3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"/>
          <a:stretch/>
        </p:blipFill>
        <p:spPr>
          <a:xfrm>
            <a:off x="0" y="15"/>
            <a:ext cx="18277734" cy="1028698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FBF462D-2B25-4D33-92FA-AF259C1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286" y="6757871"/>
            <a:ext cx="8348472" cy="3269402"/>
          </a:xfrm>
        </p:spPr>
        <p:txBody>
          <a:bodyPr spcFirstLastPara="1" vert="horz" wrap="square" lIns="137160" tIns="68580" rIns="137160" bIns="68580" rtlCol="0" anchor="b" anchorCtr="0">
            <a:normAutofit/>
          </a:bodyPr>
          <a:lstStyle/>
          <a:p>
            <a:r>
              <a:rPr lang="en-US" sz="6600" dirty="0" err="1">
                <a:solidFill>
                  <a:srgbClr val="FFFFFF"/>
                </a:solidFill>
              </a:rPr>
              <a:t>Sociální</a:t>
            </a:r>
            <a:r>
              <a:rPr lang="en-US" sz="6600" dirty="0">
                <a:solidFill>
                  <a:srgbClr val="FFFFFF"/>
                </a:solidFill>
              </a:rPr>
              <a:t> </a:t>
            </a:r>
            <a:r>
              <a:rPr lang="en-US" sz="6600" dirty="0" err="1">
                <a:solidFill>
                  <a:srgbClr val="FFFFFF"/>
                </a:solidFill>
              </a:rPr>
              <a:t>bydlení</a:t>
            </a:r>
            <a:r>
              <a:rPr lang="en-US" sz="6600" dirty="0">
                <a:solidFill>
                  <a:srgbClr val="FFFFFF"/>
                </a:solidFill>
              </a:rPr>
              <a:t> </a:t>
            </a:r>
            <a:r>
              <a:rPr lang="en-US" sz="6600" dirty="0" err="1">
                <a:solidFill>
                  <a:srgbClr val="FFFFFF"/>
                </a:solidFill>
              </a:rPr>
              <a:t>dlužíme</a:t>
            </a:r>
            <a:r>
              <a:rPr lang="en-US" sz="6600" dirty="0">
                <a:solidFill>
                  <a:srgbClr val="FFFFFF"/>
                </a:solidFill>
              </a:rPr>
              <a:t> </a:t>
            </a:r>
            <a:r>
              <a:rPr lang="en-US" sz="6600" dirty="0" err="1">
                <a:solidFill>
                  <a:srgbClr val="FFFFFF"/>
                </a:solidFill>
              </a:rPr>
              <a:t>dětem</a:t>
            </a:r>
            <a:r>
              <a:rPr lang="en-US" sz="6600" dirty="0">
                <a:solidFill>
                  <a:srgbClr val="FFFFFF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649580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5DC3F4D3-20C3-6876-239D-7489F3C34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>
            <a:extLst>
              <a:ext uri="{FF2B5EF4-FFF2-40B4-BE49-F238E27FC236}">
                <a16:creationId xmlns:a16="http://schemas.microsoft.com/office/drawing/2014/main" id="{FBCEF353-D0C4-ADEA-6089-F7122F0FDD87}"/>
              </a:ext>
            </a:extLst>
          </p:cNvPr>
          <p:cNvSpPr/>
          <p:nvPr/>
        </p:nvSpPr>
        <p:spPr>
          <a:xfrm>
            <a:off x="14620568" y="-6146"/>
            <a:ext cx="3667432" cy="10293145"/>
          </a:xfrm>
          <a:custGeom>
            <a:avLst/>
            <a:gdLst/>
            <a:ahLst/>
            <a:cxnLst/>
            <a:rect l="l" t="t" r="r" b="b"/>
            <a:pathLst>
              <a:path w="4816592" h="2167467" extrusionOk="0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CC6DA4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47" name="Google Shape;147;p12">
            <a:extLst>
              <a:ext uri="{FF2B5EF4-FFF2-40B4-BE49-F238E27FC236}">
                <a16:creationId xmlns:a16="http://schemas.microsoft.com/office/drawing/2014/main" id="{2C53FC17-7B15-63FE-215C-74797DB50A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76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C6DA4"/>
              </a:buClr>
              <a:buSzPts val="6600"/>
              <a:buFont typeface="Arial"/>
              <a:buNone/>
            </a:pPr>
            <a:r>
              <a:rPr lang="cs-CZ" sz="6600" b="1" dirty="0">
                <a:solidFill>
                  <a:srgbClr val="CC6DA4"/>
                </a:solidFill>
                <a:latin typeface="Arial"/>
                <a:cs typeface="Arial"/>
                <a:sym typeface="Arial"/>
              </a:rPr>
              <a:t>Zdroje a odkazy</a:t>
            </a:r>
            <a:endParaRPr sz="6600" dirty="0">
              <a:solidFill>
                <a:srgbClr val="CC6DA4"/>
              </a:solidFill>
            </a:endParaRPr>
          </a:p>
        </p:txBody>
      </p:sp>
      <p:sp>
        <p:nvSpPr>
          <p:cNvPr id="148" name="Google Shape;148;p12">
            <a:extLst>
              <a:ext uri="{FF2B5EF4-FFF2-40B4-BE49-F238E27FC236}">
                <a16:creationId xmlns:a16="http://schemas.microsoft.com/office/drawing/2014/main" id="{54782D0D-8135-C5F8-66D1-A5AD21801E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2247900"/>
            <a:ext cx="12895006" cy="7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139700">
              <a:spcBef>
                <a:spcPts val="0"/>
              </a:spcBef>
              <a:buSzPts val="3200"/>
              <a:buNone/>
            </a:pPr>
            <a:r>
              <a:rPr lang="cs-CZ" dirty="0">
                <a:ea typeface="+mn-lt"/>
                <a:cs typeface="+mn-lt"/>
              </a:rPr>
              <a:t>Sociální bydlení – aktuální informace MPSV zákon o podpoře v bydlení</a:t>
            </a:r>
            <a:endParaRPr lang="cs-CZ" dirty="0">
              <a:hlinkClick r:id="rId3"/>
            </a:endParaRPr>
          </a:p>
          <a:p>
            <a:pPr marL="342900" lvl="0" indent="-139700">
              <a:spcBef>
                <a:spcPts val="0"/>
              </a:spcBef>
              <a:buSzPts val="3200"/>
              <a:buNone/>
            </a:pPr>
            <a:r>
              <a:rPr lang="cs-CZ" dirty="0">
                <a:hlinkClick r:id="rId3"/>
              </a:rPr>
              <a:t>https://socialnibydleni.mpsv.cz/mitdomov</a:t>
            </a:r>
            <a:endParaRPr lang="cs-CZ" dirty="0"/>
          </a:p>
          <a:p>
            <a:pPr marL="342900" lvl="0" indent="-139700">
              <a:spcBef>
                <a:spcPts val="0"/>
              </a:spcBef>
              <a:buSzPts val="3200"/>
              <a:buNone/>
            </a:pPr>
            <a:r>
              <a:rPr lang="cs-CZ" dirty="0">
                <a:ea typeface="+mn-lt"/>
                <a:cs typeface="+mn-lt"/>
              </a:rPr>
              <a:t>Sociální bydlení – bytová nouze</a:t>
            </a:r>
            <a:endParaRPr lang="cs-CZ" dirty="0">
              <a:hlinkClick r:id="rId4"/>
            </a:endParaRPr>
          </a:p>
          <a:p>
            <a:pPr marL="342900" lvl="0" indent="-139700">
              <a:spcBef>
                <a:spcPts val="0"/>
              </a:spcBef>
              <a:buSzPts val="3200"/>
              <a:buNone/>
            </a:pPr>
            <a:r>
              <a:rPr lang="cs-CZ" dirty="0">
                <a:hlinkClick r:id="rId4"/>
              </a:rPr>
              <a:t>https://www.feantsa.org/files/Home/ETHOS/PDFS/Languages/Czech.pdf</a:t>
            </a:r>
            <a:r>
              <a:rPr lang="cs-CZ" dirty="0"/>
              <a:t> </a:t>
            </a:r>
          </a:p>
          <a:p>
            <a:pPr marL="342900" lvl="0" indent="-139700">
              <a:spcBef>
                <a:spcPts val="0"/>
              </a:spcBef>
              <a:buSzPts val="3200"/>
              <a:buNone/>
            </a:pPr>
            <a:r>
              <a:rPr lang="cs-CZ" dirty="0">
                <a:ea typeface="+mn-lt"/>
                <a:cs typeface="+mn-lt"/>
              </a:rPr>
              <a:t>Sociální bydlení – platforma pro sociální bydlení, další aktuální informace a publikace:</a:t>
            </a:r>
          </a:p>
          <a:p>
            <a:pPr marL="342900" lvl="0" indent="-139700">
              <a:spcBef>
                <a:spcPts val="0"/>
              </a:spcBef>
              <a:buSzPts val="3200"/>
              <a:buNone/>
            </a:pPr>
            <a:r>
              <a:rPr lang="cs-CZ" dirty="0">
                <a:hlinkClick r:id="rId5"/>
              </a:rPr>
              <a:t>https://socialnibydleni.org/</a:t>
            </a:r>
            <a:r>
              <a:rPr lang="cs-CZ" dirty="0"/>
              <a:t> </a:t>
            </a:r>
          </a:p>
          <a:p>
            <a:pPr marL="285750" indent="-285750"/>
            <a:r>
              <a:rPr lang="cs-CZ" dirty="0">
                <a:ea typeface="+mn-lt"/>
                <a:cs typeface="+mn-lt"/>
              </a:rPr>
              <a:t>Sociální bydlení – slovník: </a:t>
            </a:r>
            <a:r>
              <a:rPr lang="cs" dirty="0">
                <a:ea typeface="+mn-lt"/>
                <a:cs typeface="+mn-lt"/>
                <a:hlinkClick r:id="rId6"/>
              </a:rPr>
              <a:t>https://socialnibydleni.org/slovnik-pojmu/co-muze-obec-delat-pro-lepsi-dostupnost-bydleni</a:t>
            </a:r>
            <a:r>
              <a:rPr lang="en-US" dirty="0">
                <a:ea typeface="+mn-lt"/>
                <a:cs typeface="+mn-lt"/>
              </a:rPr>
              <a:t> a </a:t>
            </a:r>
            <a:r>
              <a:rPr lang="cs" dirty="0">
                <a:ea typeface="+mn-lt"/>
                <a:cs typeface="+mn-lt"/>
                <a:hlinkClick r:id="rId7"/>
              </a:rPr>
              <a:t>http://socialnibydleni.mpsv.cz/cs/co-je-socialni-bydleni/zakladni-informace-o-sb/akteri-sb-a-jejich-role</a:t>
            </a:r>
            <a:r>
              <a:rPr lang="cs-CZ" u="sng" dirty="0">
                <a:ea typeface="+mn-lt"/>
                <a:cs typeface="+mn-lt"/>
              </a:rPr>
              <a:t> </a:t>
            </a:r>
            <a:endParaRPr lang="cs-CZ" dirty="0"/>
          </a:p>
          <a:p>
            <a:pPr marL="285750" indent="-285750"/>
            <a:r>
              <a:rPr lang="cs-CZ" dirty="0">
                <a:ea typeface="+mn-lt"/>
                <a:cs typeface="+mn-lt"/>
              </a:rPr>
              <a:t>statistika bydlení v EU - </a:t>
            </a:r>
            <a:r>
              <a:rPr lang="cs" dirty="0">
                <a:ea typeface="+mn-lt"/>
                <a:cs typeface="+mn-lt"/>
                <a:hlinkClick r:id="rId8"/>
              </a:rPr>
              <a:t>https://ec.europa.eu/eurostat/statistics-explained/index.php?title=Housing_statistics/cs#Typ_bydlen.C3.AD</a:t>
            </a:r>
            <a:r>
              <a:rPr lang="cs-CZ" dirty="0">
                <a:ea typeface="+mn-lt"/>
                <a:cs typeface="+mn-lt"/>
              </a:rPr>
              <a:t> </a:t>
            </a:r>
            <a:endParaRPr lang="cs-CZ" dirty="0"/>
          </a:p>
          <a:p>
            <a:pPr marL="285750" indent="-285750"/>
            <a:r>
              <a:rPr lang="cs-CZ" dirty="0">
                <a:ea typeface="+mn-lt"/>
                <a:cs typeface="+mn-lt"/>
              </a:rPr>
              <a:t>Rozhovor o bydlení -  bydlení není komodita, ale potřeba </a:t>
            </a:r>
            <a:r>
              <a:rPr lang="cs" dirty="0">
                <a:ea typeface="+mn-lt"/>
                <a:cs typeface="+mn-lt"/>
                <a:hlinkClick r:id="rId9"/>
              </a:rPr>
              <a:t>https://plus.rozhlas.cz/apolena-rychlikova-bydleni-neni-komodita-ale-potreba-bez-narovnani-trhu-se-jeho-8249280</a:t>
            </a:r>
            <a:endParaRPr lang="cs-CZ" dirty="0"/>
          </a:p>
          <a:p>
            <a:pPr marL="285750" indent="-285750"/>
            <a:r>
              <a:rPr lang="cs-CZ" dirty="0">
                <a:ea typeface="+mn-lt"/>
                <a:cs typeface="+mn-lt"/>
              </a:rPr>
              <a:t>MMR bytová politika - </a:t>
            </a:r>
            <a:r>
              <a:rPr lang="cs-CZ" u="sng" dirty="0">
                <a:ea typeface="+mn-lt"/>
                <a:cs typeface="+mn-lt"/>
                <a:hlinkClick r:id="rId10"/>
              </a:rPr>
              <a:t>https://www.mmr.cz/cs/ministerstvo/bytova-politika</a:t>
            </a:r>
            <a:endParaRPr lang="cs-CZ" dirty="0"/>
          </a:p>
          <a:p>
            <a:pPr marL="285750" indent="-285750"/>
            <a:r>
              <a:rPr lang="cs-CZ" dirty="0">
                <a:ea typeface="+mn-lt"/>
                <a:cs typeface="+mn-lt"/>
              </a:rPr>
              <a:t>MPSV (2021), Sociální bydlení v ČR</a:t>
            </a:r>
            <a:r>
              <a:rPr lang="cs-CZ" u="sng" dirty="0">
                <a:ea typeface="+mn-lt"/>
                <a:cs typeface="+mn-lt"/>
              </a:rPr>
              <a:t> - </a:t>
            </a:r>
            <a:r>
              <a:rPr lang="cs-CZ" dirty="0">
                <a:ea typeface="+mn-lt"/>
                <a:cs typeface="+mn-lt"/>
                <a:hlinkClick r:id="rId11"/>
              </a:rPr>
              <a:t>http://socialnibydleni.mpsv.cz/images/soubory/Ostatni/Brozura_Socialni_bydleni_v_CR_web_FINAL_RO.pdf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marL="285750" indent="-285750"/>
            <a:r>
              <a:rPr lang="cs-CZ" dirty="0" err="1">
                <a:ea typeface="+mn-lt"/>
                <a:cs typeface="+mn-lt"/>
              </a:rPr>
              <a:t>Irozhlas</a:t>
            </a:r>
            <a:r>
              <a:rPr lang="cs-CZ" dirty="0">
                <a:ea typeface="+mn-lt"/>
                <a:cs typeface="+mn-lt"/>
              </a:rPr>
              <a:t>, 2022, Kolik domácnosti dávají za bydlení a potraviny, </a:t>
            </a:r>
            <a:r>
              <a:rPr lang="cs-CZ" dirty="0">
                <a:ea typeface="+mn-lt"/>
                <a:cs typeface="+mn-lt"/>
                <a:hlinkClick r:id="rId12"/>
              </a:rPr>
              <a:t>https://data.irozhlas.cz/zivot/vydaje-castky/</a:t>
            </a:r>
            <a:r>
              <a:rPr lang="cs-CZ" dirty="0">
                <a:ea typeface="+mn-lt"/>
                <a:cs typeface="+mn-lt"/>
              </a:rPr>
              <a:t> </a:t>
            </a:r>
            <a:endParaRPr lang="cs-CZ" dirty="0"/>
          </a:p>
          <a:p>
            <a:pPr marL="342900" lvl="0" indent="-139700">
              <a:spcBef>
                <a:spcPts val="0"/>
              </a:spcBef>
              <a:buSzPts val="3200"/>
              <a:buNone/>
            </a:pPr>
            <a:endParaRPr dirty="0"/>
          </a:p>
        </p:txBody>
      </p:sp>
      <p:sp>
        <p:nvSpPr>
          <p:cNvPr id="149" name="Google Shape;149;p12">
            <a:extLst>
              <a:ext uri="{FF2B5EF4-FFF2-40B4-BE49-F238E27FC236}">
                <a16:creationId xmlns:a16="http://schemas.microsoft.com/office/drawing/2014/main" id="{2CDBE5BC-F5BD-788F-B35A-19ACAE3A8EA2}"/>
              </a:ext>
            </a:extLst>
          </p:cNvPr>
          <p:cNvSpPr/>
          <p:nvPr/>
        </p:nvSpPr>
        <p:spPr>
          <a:xfrm>
            <a:off x="11903472" y="899715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 extrusionOk="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3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13817596" y="0"/>
            <a:ext cx="4495803" cy="10287000"/>
          </a:xfrm>
          <a:custGeom>
            <a:avLst/>
            <a:gdLst/>
            <a:ahLst/>
            <a:cxnLst/>
            <a:rect l="l" t="t" r="r" b="b"/>
            <a:pathLst>
              <a:path w="4816592" h="2167467" extrusionOk="0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CC6DA4">
              <a:alpha val="64705"/>
            </a:srgbClr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12" name="Google Shape;112;p4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 extrusionOk="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527550" y="9985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C6DA4"/>
              </a:buClr>
              <a:buSzPts val="6600"/>
              <a:buFont typeface="Arial"/>
              <a:buNone/>
            </a:pPr>
            <a:r>
              <a:rPr lang="cs-CZ" sz="4800" b="1" dirty="0">
                <a:latin typeface="+mj-lt"/>
              </a:rPr>
              <a:t>Obsah</a:t>
            </a:r>
            <a:endParaRPr sz="4800" b="1" dirty="0">
              <a:latin typeface="+mj-lt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13817598" y="0"/>
            <a:ext cx="4495802" cy="10287000"/>
          </a:xfrm>
          <a:custGeom>
            <a:avLst/>
            <a:gdLst/>
            <a:ahLst/>
            <a:cxnLst/>
            <a:rect l="l" t="t" r="r" b="b"/>
            <a:pathLst>
              <a:path w="1444978" h="650240" extrusionOk="0">
                <a:moveTo>
                  <a:pt x="0" y="0"/>
                </a:moveTo>
                <a:lnTo>
                  <a:pt x="1444978" y="0"/>
                </a:lnTo>
                <a:lnTo>
                  <a:pt x="1444978" y="650240"/>
                </a:lnTo>
                <a:lnTo>
                  <a:pt x="0" y="65024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 l="-150842" r="-104750" b="-36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7" name="Google Shape;114;p4">
            <a:extLst>
              <a:ext uri="{FF2B5EF4-FFF2-40B4-BE49-F238E27FC236}">
                <a16:creationId xmlns:a16="http://schemas.microsoft.com/office/drawing/2014/main" id="{AC16AE1C-ED55-055A-53DE-865B23143654}"/>
              </a:ext>
            </a:extLst>
          </p:cNvPr>
          <p:cNvGraphicFramePr/>
          <p:nvPr/>
        </p:nvGraphicFramePr>
        <p:xfrm>
          <a:off x="527550" y="2691299"/>
          <a:ext cx="12731250" cy="5699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E3C59BEF-2BFB-09AF-8416-82F92640C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>
            <a:extLst>
              <a:ext uri="{FF2B5EF4-FFF2-40B4-BE49-F238E27FC236}">
                <a16:creationId xmlns:a16="http://schemas.microsoft.com/office/drawing/2014/main" id="{9ACABA2E-C474-F4A8-97C6-092C8DF30AAD}"/>
              </a:ext>
            </a:extLst>
          </p:cNvPr>
          <p:cNvSpPr/>
          <p:nvPr/>
        </p:nvSpPr>
        <p:spPr>
          <a:xfrm>
            <a:off x="14620568" y="-6146"/>
            <a:ext cx="3667432" cy="10293145"/>
          </a:xfrm>
          <a:custGeom>
            <a:avLst/>
            <a:gdLst/>
            <a:ahLst/>
            <a:cxnLst/>
            <a:rect l="l" t="t" r="r" b="b"/>
            <a:pathLst>
              <a:path w="4816592" h="2167467" extrusionOk="0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CC6DA4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47" name="Google Shape;147;p12">
            <a:extLst>
              <a:ext uri="{FF2B5EF4-FFF2-40B4-BE49-F238E27FC236}">
                <a16:creationId xmlns:a16="http://schemas.microsoft.com/office/drawing/2014/main" id="{CBAB798D-3682-EA0C-2C18-7162FB90C4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900" y="4191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C6DA4"/>
              </a:buClr>
              <a:buSzPts val="6600"/>
              <a:buFont typeface="Arial"/>
              <a:buNone/>
            </a:pPr>
            <a:r>
              <a:rPr lang="cs-CZ" sz="6600" b="1" dirty="0">
                <a:solidFill>
                  <a:srgbClr val="CC6DA4"/>
                </a:solidFill>
                <a:latin typeface="Arial"/>
                <a:cs typeface="Arial"/>
                <a:sym typeface="Arial"/>
              </a:rPr>
              <a:t>Bydlení/ Domov</a:t>
            </a:r>
            <a:endParaRPr sz="6600" dirty="0">
              <a:solidFill>
                <a:srgbClr val="CC6DA4"/>
              </a:solidFill>
            </a:endParaRPr>
          </a:p>
        </p:txBody>
      </p:sp>
      <p:sp>
        <p:nvSpPr>
          <p:cNvPr id="148" name="Google Shape;148;p12">
            <a:extLst>
              <a:ext uri="{FF2B5EF4-FFF2-40B4-BE49-F238E27FC236}">
                <a16:creationId xmlns:a16="http://schemas.microsoft.com/office/drawing/2014/main" id="{C3F03CA6-D672-FDA1-DCD3-E464E35C2E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2900" y="1818513"/>
            <a:ext cx="12895006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r>
              <a:rPr lang="cs-CZ" b="1" dirty="0"/>
              <a:t>Všimněte si, kde je potřeba bydlení v hierarchii potřeb.</a:t>
            </a:r>
          </a:p>
          <a:p>
            <a:r>
              <a:rPr lang="cs-CZ" b="1" dirty="0"/>
              <a:t>Bydlení původně bylo o</a:t>
            </a:r>
            <a:r>
              <a:rPr lang="cs-CZ" b="1" dirty="0">
                <a:ea typeface="+mn-lt"/>
                <a:cs typeface="+mn-lt"/>
              </a:rPr>
              <a:t>chranou</a:t>
            </a:r>
            <a:endParaRPr lang="cs-CZ" b="1" dirty="0"/>
          </a:p>
          <a:p>
            <a:pPr lvl="1"/>
            <a:r>
              <a:rPr lang="cs-CZ" dirty="0">
                <a:ea typeface="+mn-lt"/>
                <a:cs typeface="+mn-lt"/>
              </a:rPr>
              <a:t>před vlivy přírody</a:t>
            </a:r>
          </a:p>
          <a:p>
            <a:pPr lvl="1"/>
            <a:r>
              <a:rPr lang="cs-CZ" dirty="0">
                <a:ea typeface="+mn-lt"/>
                <a:cs typeface="+mn-lt"/>
              </a:rPr>
              <a:t>Před vlivy civilizace</a:t>
            </a:r>
          </a:p>
          <a:p>
            <a:pPr lvl="1"/>
            <a:r>
              <a:rPr lang="cs-CZ" dirty="0">
                <a:ea typeface="+mn-lt"/>
                <a:cs typeface="+mn-lt"/>
              </a:rPr>
              <a:t>Nežádoucími kontakty</a:t>
            </a:r>
          </a:p>
        </p:txBody>
      </p:sp>
      <p:sp>
        <p:nvSpPr>
          <p:cNvPr id="149" name="Google Shape;149;p12">
            <a:extLst>
              <a:ext uri="{FF2B5EF4-FFF2-40B4-BE49-F238E27FC236}">
                <a16:creationId xmlns:a16="http://schemas.microsoft.com/office/drawing/2014/main" id="{E5B4A64E-5605-7B41-B216-50B00F83145A}"/>
              </a:ext>
            </a:extLst>
          </p:cNvPr>
          <p:cNvSpPr/>
          <p:nvPr/>
        </p:nvSpPr>
        <p:spPr>
          <a:xfrm>
            <a:off x="11903472" y="899715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 extrusionOk="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" name="Obrázek 4">
            <a:extLst>
              <a:ext uri="{FF2B5EF4-FFF2-40B4-BE49-F238E27FC236}">
                <a16:creationId xmlns:a16="http://schemas.microsoft.com/office/drawing/2014/main" id="{ED679193-4289-D522-9569-743E8941B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85" y="4278246"/>
            <a:ext cx="10922549" cy="600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77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/>
          <p:nvPr/>
        </p:nvSpPr>
        <p:spPr>
          <a:xfrm>
            <a:off x="14620568" y="-6146"/>
            <a:ext cx="3667432" cy="10293145"/>
          </a:xfrm>
          <a:custGeom>
            <a:avLst/>
            <a:gdLst/>
            <a:ahLst/>
            <a:cxnLst/>
            <a:rect l="l" t="t" r="r" b="b"/>
            <a:pathLst>
              <a:path w="4816592" h="2167467" extrusionOk="0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CC6DA4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47" name="Google Shape;147;p12"/>
          <p:cNvSpPr txBox="1">
            <a:spLocks noGrp="1"/>
          </p:cNvSpPr>
          <p:nvPr>
            <p:ph type="title"/>
          </p:nvPr>
        </p:nvSpPr>
        <p:spPr>
          <a:xfrm>
            <a:off x="838200" y="876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C6DA4"/>
              </a:buClr>
              <a:buSzPts val="6600"/>
              <a:buFont typeface="Arial"/>
              <a:buNone/>
            </a:pPr>
            <a:r>
              <a:rPr lang="cs-CZ" sz="6600" b="1" dirty="0">
                <a:solidFill>
                  <a:srgbClr val="CC6DA4"/>
                </a:solidFill>
                <a:latin typeface="Arial"/>
                <a:cs typeface="Arial"/>
                <a:sym typeface="Arial"/>
              </a:rPr>
              <a:t>Bydlení/ Domov</a:t>
            </a:r>
            <a:endParaRPr sz="6600" dirty="0">
              <a:solidFill>
                <a:srgbClr val="CC6DA4"/>
              </a:solidFill>
            </a:endParaRPr>
          </a:p>
        </p:txBody>
      </p:sp>
      <p:sp>
        <p:nvSpPr>
          <p:cNvPr id="148" name="Google Shape;148;p12"/>
          <p:cNvSpPr txBox="1">
            <a:spLocks noGrp="1"/>
          </p:cNvSpPr>
          <p:nvPr>
            <p:ph type="body" idx="1"/>
          </p:nvPr>
        </p:nvSpPr>
        <p:spPr>
          <a:xfrm>
            <a:off x="838200" y="2247900"/>
            <a:ext cx="12895006" cy="7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•</a:t>
            </a:r>
            <a:r>
              <a:rPr lang="cs-CZ" b="1" dirty="0">
                <a:ea typeface="+mn-lt"/>
                <a:cs typeface="+mn-lt"/>
              </a:rPr>
              <a:t>Bydlení je základním sociálním právem, na trhu neexistují substituty pro bydlení.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•</a:t>
            </a:r>
            <a:r>
              <a:rPr lang="cs-CZ" b="1" dirty="0">
                <a:ea typeface="+mn-lt"/>
                <a:cs typeface="+mn-lt"/>
              </a:rPr>
              <a:t>Právo na bydlení je ČR deklarováno v rámci Evropské listiny práv a svobod, samo o sobě je bydlení základní lidskou potřebou </a:t>
            </a:r>
            <a:r>
              <a:rPr lang="cs-CZ" dirty="0">
                <a:ea typeface="+mn-lt"/>
                <a:cs typeface="+mn-lt"/>
              </a:rPr>
              <a:t>a umožňuje naplňování dalších potřeb. Proto se bydlení objevuje jako druhá nejdůležitější hodnota hned za výživou. Avšak </a:t>
            </a:r>
            <a:r>
              <a:rPr lang="cs-CZ" b="1" dirty="0">
                <a:ea typeface="+mn-lt"/>
                <a:cs typeface="+mn-lt"/>
              </a:rPr>
              <a:t>právo na bydlení je nenárokové a nevymahatelné</a:t>
            </a:r>
            <a:r>
              <a:rPr lang="cs-CZ" dirty="0">
                <a:ea typeface="+mn-lt"/>
                <a:cs typeface="+mn-lt"/>
              </a:rPr>
              <a:t>, nejde totiž o zajištění obydlí, ale o právo na ochranu obydlí jako soukromého majetku, ochranu před nezákonným vystěhováním a před diskriminací (upravuje OZ). Je tzv. sociálním právem, které ovlivňuje životní úroveň domácností. 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•Dle </a:t>
            </a:r>
            <a:r>
              <a:rPr lang="cs-CZ" b="1" dirty="0">
                <a:ea typeface="+mn-lt"/>
                <a:cs typeface="+mn-lt"/>
              </a:rPr>
              <a:t>zákona 128/2000 Sb. O obcích </a:t>
            </a:r>
            <a:r>
              <a:rPr lang="cs-CZ" dirty="0">
                <a:ea typeface="+mn-lt"/>
                <a:cs typeface="+mn-lt"/>
              </a:rPr>
              <a:t>má obec za úkol pečovat o všestranný rozvoj svého území a </a:t>
            </a:r>
            <a:r>
              <a:rPr lang="cs-CZ" b="1" dirty="0">
                <a:ea typeface="+mn-lt"/>
                <a:cs typeface="+mn-lt"/>
              </a:rPr>
              <a:t>zajistit potřeby svých občanů. </a:t>
            </a:r>
            <a:r>
              <a:rPr lang="cs-CZ" dirty="0">
                <a:ea typeface="+mn-lt"/>
                <a:cs typeface="+mn-lt"/>
              </a:rPr>
              <a:t>V souladu s veřejným zájmem a specifickými podmínkami území zajišťuje také </a:t>
            </a:r>
            <a:r>
              <a:rPr lang="cs-CZ" b="1" dirty="0">
                <a:ea typeface="+mn-lt"/>
                <a:cs typeface="+mn-lt"/>
              </a:rPr>
              <a:t>uspokojení potřeby bydlení</a:t>
            </a:r>
            <a:r>
              <a:rPr lang="cs-CZ" dirty="0">
                <a:ea typeface="+mn-lt"/>
                <a:cs typeface="+mn-lt"/>
              </a:rPr>
              <a:t>, ochrany a rozvoje zdraví a další. </a:t>
            </a:r>
            <a:endParaRPr lang="cs-CZ" dirty="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149" name="Google Shape;149;p12"/>
          <p:cNvSpPr/>
          <p:nvPr/>
        </p:nvSpPr>
        <p:spPr>
          <a:xfrm>
            <a:off x="11903472" y="899715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 extrusionOk="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5BF7777D-B036-F0AE-D51E-1B2EEC530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>
            <a:extLst>
              <a:ext uri="{FF2B5EF4-FFF2-40B4-BE49-F238E27FC236}">
                <a16:creationId xmlns:a16="http://schemas.microsoft.com/office/drawing/2014/main" id="{64387352-A981-63BF-D487-401C1C87230F}"/>
              </a:ext>
            </a:extLst>
          </p:cNvPr>
          <p:cNvSpPr/>
          <p:nvPr/>
        </p:nvSpPr>
        <p:spPr>
          <a:xfrm>
            <a:off x="14620568" y="-6146"/>
            <a:ext cx="3667432" cy="10293145"/>
          </a:xfrm>
          <a:custGeom>
            <a:avLst/>
            <a:gdLst/>
            <a:ahLst/>
            <a:cxnLst/>
            <a:rect l="l" t="t" r="r" b="b"/>
            <a:pathLst>
              <a:path w="4816592" h="2167467" extrusionOk="0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CC6DA4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47" name="Google Shape;147;p12">
            <a:extLst>
              <a:ext uri="{FF2B5EF4-FFF2-40B4-BE49-F238E27FC236}">
                <a16:creationId xmlns:a16="http://schemas.microsoft.com/office/drawing/2014/main" id="{C32C9B05-B5C0-2E61-D9B6-FFFD2DF9D3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76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C6DA4"/>
              </a:buClr>
              <a:buSzPts val="6600"/>
              <a:buFont typeface="Arial"/>
              <a:buNone/>
            </a:pPr>
            <a:r>
              <a:rPr lang="cs-CZ" sz="6600" b="1" dirty="0">
                <a:solidFill>
                  <a:srgbClr val="CC6DA4"/>
                </a:solidFill>
                <a:latin typeface="Arial"/>
                <a:cs typeface="Arial"/>
                <a:sym typeface="Arial"/>
              </a:rPr>
              <a:t>Bydlení vs. Domov</a:t>
            </a:r>
            <a:endParaRPr sz="6600" dirty="0">
              <a:solidFill>
                <a:srgbClr val="CC6DA4"/>
              </a:solidFill>
            </a:endParaRPr>
          </a:p>
        </p:txBody>
      </p:sp>
      <p:sp>
        <p:nvSpPr>
          <p:cNvPr id="149" name="Google Shape;149;p12">
            <a:extLst>
              <a:ext uri="{FF2B5EF4-FFF2-40B4-BE49-F238E27FC236}">
                <a16:creationId xmlns:a16="http://schemas.microsoft.com/office/drawing/2014/main" id="{4B2ED8E0-7B45-AF56-98E9-1E48F117CB98}"/>
              </a:ext>
            </a:extLst>
          </p:cNvPr>
          <p:cNvSpPr/>
          <p:nvPr/>
        </p:nvSpPr>
        <p:spPr>
          <a:xfrm>
            <a:off x="11903472" y="899715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 extrusionOk="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153" name="Google Shape;148;p12">
            <a:extLst>
              <a:ext uri="{FF2B5EF4-FFF2-40B4-BE49-F238E27FC236}">
                <a16:creationId xmlns:a16="http://schemas.microsoft.com/office/drawing/2014/main" id="{A5559908-28AD-E5B7-BABC-95317AE767A8}"/>
              </a:ext>
            </a:extLst>
          </p:cNvPr>
          <p:cNvGraphicFramePr/>
          <p:nvPr/>
        </p:nvGraphicFramePr>
        <p:xfrm>
          <a:off x="838200" y="2247900"/>
          <a:ext cx="12895006" cy="716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51789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7BD59F-6124-DF6E-E9A2-A96BEE104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46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68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F8039554-1143-5F7F-2D31-158C2FD7E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>
            <a:extLst>
              <a:ext uri="{FF2B5EF4-FFF2-40B4-BE49-F238E27FC236}">
                <a16:creationId xmlns:a16="http://schemas.microsoft.com/office/drawing/2014/main" id="{4602CED2-611F-166A-6680-B27540F72798}"/>
              </a:ext>
            </a:extLst>
          </p:cNvPr>
          <p:cNvSpPr/>
          <p:nvPr/>
        </p:nvSpPr>
        <p:spPr>
          <a:xfrm>
            <a:off x="14620568" y="-6146"/>
            <a:ext cx="3667432" cy="10293145"/>
          </a:xfrm>
          <a:custGeom>
            <a:avLst/>
            <a:gdLst/>
            <a:ahLst/>
            <a:cxnLst/>
            <a:rect l="l" t="t" r="r" b="b"/>
            <a:pathLst>
              <a:path w="4816592" h="2167467" extrusionOk="0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CC6DA4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47" name="Google Shape;147;p12">
            <a:extLst>
              <a:ext uri="{FF2B5EF4-FFF2-40B4-BE49-F238E27FC236}">
                <a16:creationId xmlns:a16="http://schemas.microsoft.com/office/drawing/2014/main" id="{F385CA97-12A8-D0C7-647E-56D57437F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76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C6DA4"/>
              </a:buClr>
              <a:buSzPts val="6600"/>
              <a:buFont typeface="Arial"/>
              <a:buNone/>
            </a:pPr>
            <a:r>
              <a:rPr lang="cs-CZ" sz="6600" b="1" dirty="0">
                <a:solidFill>
                  <a:srgbClr val="CC6DA4"/>
                </a:solidFill>
                <a:latin typeface="Arial"/>
                <a:cs typeface="Arial"/>
                <a:sym typeface="Arial"/>
              </a:rPr>
              <a:t>Bytová politika</a:t>
            </a:r>
            <a:endParaRPr sz="6600" dirty="0">
              <a:solidFill>
                <a:srgbClr val="CC6DA4"/>
              </a:solidFill>
            </a:endParaRPr>
          </a:p>
        </p:txBody>
      </p:sp>
      <p:sp>
        <p:nvSpPr>
          <p:cNvPr id="148" name="Google Shape;148;p12">
            <a:extLst>
              <a:ext uri="{FF2B5EF4-FFF2-40B4-BE49-F238E27FC236}">
                <a16:creationId xmlns:a16="http://schemas.microsoft.com/office/drawing/2014/main" id="{73A5439F-CF07-B7CB-56AF-1E8CCEE625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2247900"/>
            <a:ext cx="12895006" cy="7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cs-CZ" dirty="0">
                <a:latin typeface="+mj-lt"/>
                <a:ea typeface="+mn-lt"/>
                <a:cs typeface="+mn-lt"/>
              </a:rPr>
              <a:t>• Záměrná činnost státu nebo obce směřovaná k ovlivnění situace v oblasti bydlení (např. nedostatek chráněného bydlení pro určitou obec, mnoho osob bez domova atd.)</a:t>
            </a:r>
            <a:endParaRPr lang="cs-CZ" dirty="0">
              <a:latin typeface="+mj-lt"/>
            </a:endParaRPr>
          </a:p>
          <a:p>
            <a:r>
              <a:rPr lang="cs-CZ" dirty="0">
                <a:latin typeface="+mj-lt"/>
                <a:ea typeface="+mn-lt"/>
                <a:cs typeface="+mn-lt"/>
              </a:rPr>
              <a:t>• </a:t>
            </a:r>
            <a:r>
              <a:rPr lang="cs-CZ" b="1" dirty="0">
                <a:latin typeface="+mj-lt"/>
                <a:ea typeface="+mn-lt"/>
                <a:cs typeface="+mn-lt"/>
              </a:rPr>
              <a:t>Cíle:</a:t>
            </a:r>
            <a:endParaRPr lang="cs-CZ" dirty="0">
              <a:latin typeface="+mj-lt"/>
            </a:endParaRPr>
          </a:p>
          <a:p>
            <a:r>
              <a:rPr lang="cs-CZ" dirty="0">
                <a:latin typeface="+mj-lt"/>
                <a:ea typeface="+mn-lt"/>
                <a:cs typeface="+mn-lt"/>
              </a:rPr>
              <a:t>– Fungování trhu s byty (legislativní činnost)</a:t>
            </a:r>
            <a:endParaRPr lang="cs-CZ" dirty="0">
              <a:latin typeface="+mj-lt"/>
            </a:endParaRPr>
          </a:p>
          <a:p>
            <a:r>
              <a:rPr lang="cs-CZ" dirty="0">
                <a:latin typeface="+mj-lt"/>
                <a:ea typeface="+mn-lt"/>
                <a:cs typeface="+mn-lt"/>
              </a:rPr>
              <a:t>– Zvyšování finanční dostupnosti bydlení (i dávky)</a:t>
            </a:r>
            <a:endParaRPr lang="cs-CZ" dirty="0">
              <a:latin typeface="+mj-lt"/>
            </a:endParaRPr>
          </a:p>
          <a:p>
            <a:r>
              <a:rPr lang="cs-CZ" dirty="0">
                <a:latin typeface="+mj-lt"/>
                <a:ea typeface="+mn-lt"/>
                <a:cs typeface="+mn-lt"/>
              </a:rPr>
              <a:t>– Zvyšování nabídky bydlení (výstavba, SB)</a:t>
            </a:r>
            <a:endParaRPr lang="cs-CZ" dirty="0">
              <a:latin typeface="+mj-lt"/>
            </a:endParaRPr>
          </a:p>
          <a:p>
            <a:r>
              <a:rPr lang="cs-CZ" dirty="0">
                <a:latin typeface="+mj-lt"/>
                <a:ea typeface="+mn-lt"/>
                <a:cs typeface="+mn-lt"/>
              </a:rPr>
              <a:t>– Zvyšování kvality bydlení (údržba bytového fondu ČR)</a:t>
            </a:r>
            <a:endParaRPr lang="cs-CZ" dirty="0">
              <a:latin typeface="+mj-lt"/>
            </a:endParaRPr>
          </a:p>
          <a:p>
            <a:r>
              <a:rPr lang="cs-CZ" dirty="0">
                <a:latin typeface="+mj-lt"/>
                <a:ea typeface="+mn-lt"/>
                <a:cs typeface="+mn-lt"/>
              </a:rPr>
              <a:t>– Průběžný monitoring trhu s bydlením (pro účinnost a efektivitu)</a:t>
            </a:r>
            <a:endParaRPr lang="cs-CZ" dirty="0">
              <a:latin typeface="+mj-lt"/>
            </a:endParaRPr>
          </a:p>
          <a:p>
            <a:r>
              <a:rPr lang="cs-CZ" dirty="0">
                <a:latin typeface="+mj-lt"/>
                <a:ea typeface="+mn-lt"/>
                <a:cs typeface="+mn-lt"/>
              </a:rPr>
              <a:t>– Aplikace nediskriminačních pravidel (kontroluje MV pravidla pro obecní bydlení)</a:t>
            </a:r>
            <a:endParaRPr lang="cs-CZ" dirty="0">
              <a:latin typeface="+mj-lt"/>
            </a:endParaRPr>
          </a:p>
        </p:txBody>
      </p:sp>
      <p:sp>
        <p:nvSpPr>
          <p:cNvPr id="149" name="Google Shape;149;p12">
            <a:extLst>
              <a:ext uri="{FF2B5EF4-FFF2-40B4-BE49-F238E27FC236}">
                <a16:creationId xmlns:a16="http://schemas.microsoft.com/office/drawing/2014/main" id="{8D188C51-40E3-1456-A3C2-A544D1895609}"/>
              </a:ext>
            </a:extLst>
          </p:cNvPr>
          <p:cNvSpPr/>
          <p:nvPr/>
        </p:nvSpPr>
        <p:spPr>
          <a:xfrm>
            <a:off x="11903472" y="899715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 extrusionOk="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99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81E3C62B-6AA0-7DED-5EDB-C13DDED3C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>
            <a:extLst>
              <a:ext uri="{FF2B5EF4-FFF2-40B4-BE49-F238E27FC236}">
                <a16:creationId xmlns:a16="http://schemas.microsoft.com/office/drawing/2014/main" id="{5C3D678C-BF30-2ACF-4C8F-491ABAE97881}"/>
              </a:ext>
            </a:extLst>
          </p:cNvPr>
          <p:cNvSpPr/>
          <p:nvPr/>
        </p:nvSpPr>
        <p:spPr>
          <a:xfrm>
            <a:off x="14620568" y="-6146"/>
            <a:ext cx="3667432" cy="10293145"/>
          </a:xfrm>
          <a:custGeom>
            <a:avLst/>
            <a:gdLst/>
            <a:ahLst/>
            <a:cxnLst/>
            <a:rect l="l" t="t" r="r" b="b"/>
            <a:pathLst>
              <a:path w="4816592" h="2167467" extrusionOk="0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CC6DA4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47" name="Google Shape;147;p12">
            <a:extLst>
              <a:ext uri="{FF2B5EF4-FFF2-40B4-BE49-F238E27FC236}">
                <a16:creationId xmlns:a16="http://schemas.microsoft.com/office/drawing/2014/main" id="{E9FF8350-2056-2E94-718B-D7381B23FF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76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C6DA4"/>
              </a:buClr>
              <a:buSzPts val="6600"/>
              <a:buFont typeface="Arial"/>
              <a:buNone/>
            </a:pPr>
            <a:r>
              <a:rPr lang="cs-CZ" sz="6600" b="1" dirty="0">
                <a:solidFill>
                  <a:srgbClr val="CC6DA4"/>
                </a:solidFill>
                <a:latin typeface="Arial"/>
                <a:cs typeface="Arial"/>
                <a:sym typeface="Arial"/>
              </a:rPr>
              <a:t>Bytová politika</a:t>
            </a:r>
            <a:endParaRPr sz="6600" dirty="0">
              <a:solidFill>
                <a:srgbClr val="CC6DA4"/>
              </a:solidFill>
            </a:endParaRPr>
          </a:p>
        </p:txBody>
      </p:sp>
      <p:sp>
        <p:nvSpPr>
          <p:cNvPr id="148" name="Google Shape;148;p12">
            <a:extLst>
              <a:ext uri="{FF2B5EF4-FFF2-40B4-BE49-F238E27FC236}">
                <a16:creationId xmlns:a16="http://schemas.microsoft.com/office/drawing/2014/main" id="{22CAFC29-938D-7D1A-601F-04F067B5D3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2247900"/>
            <a:ext cx="12895006" cy="7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 Formy vlastnictví: státní, obecní, družstevní, soukromé, podnikové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 Formy bydlení: vlastnické, nájemní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 </a:t>
            </a:r>
            <a:r>
              <a:rPr lang="cs-CZ" b="1" dirty="0">
                <a:ea typeface="+mn-lt"/>
                <a:cs typeface="+mn-lt"/>
              </a:rPr>
              <a:t>Problémy v ČR: </a:t>
            </a:r>
            <a:r>
              <a:rPr lang="cs-CZ" dirty="0">
                <a:ea typeface="+mn-lt"/>
                <a:cs typeface="+mn-lt"/>
              </a:rPr>
              <a:t>zanedbaný bytový fond (panelové domy), nová bytová výstavba neodpovídá potřebám (nedostupné cenově, Praha),  nedostupné bydlení (nedostatečná podpůrná opatření pro specifické cílové sk. - neexistuje systém SB, omezená možnost získat samostatné bydlení, vysoké výdaje za bydlení)</a:t>
            </a:r>
          </a:p>
          <a:p>
            <a:r>
              <a:rPr lang="cs-CZ" b="1" dirty="0">
                <a:ea typeface="+mn-lt"/>
                <a:cs typeface="+mn-lt"/>
              </a:rPr>
              <a:t>Problémy Ústeckého kraje</a:t>
            </a:r>
            <a:r>
              <a:rPr lang="cs-CZ" dirty="0">
                <a:ea typeface="+mn-lt"/>
                <a:cs typeface="+mn-lt"/>
              </a:rPr>
              <a:t>: </a:t>
            </a:r>
          </a:p>
          <a:p>
            <a:pPr lvl="1"/>
            <a:r>
              <a:rPr lang="cs-CZ" dirty="0">
                <a:ea typeface="+mn-lt"/>
                <a:cs typeface="+mn-lt"/>
              </a:rPr>
              <a:t>Obchod s chudobou – orientace pronajímatelů na chudé lidi, kteří platí vysoké ceny za nájem z dávek</a:t>
            </a:r>
          </a:p>
          <a:p>
            <a:pPr lvl="1"/>
            <a:r>
              <a:rPr lang="cs-CZ" dirty="0">
                <a:ea typeface="+mn-lt"/>
                <a:cs typeface="+mn-lt"/>
              </a:rPr>
              <a:t>Krize SVJ – rozvrácená SVJ kvůli velké diferenciaci majitelů i ze zahraničí a neplacení do fondu od některých </a:t>
            </a:r>
            <a:r>
              <a:rPr lang="cs-CZ" dirty="0" err="1">
                <a:ea typeface="+mn-lt"/>
                <a:cs typeface="+mn-lt"/>
              </a:rPr>
              <a:t>amjitelů</a:t>
            </a:r>
            <a:endParaRPr lang="cs-CZ" dirty="0">
              <a:ea typeface="+mn-lt"/>
              <a:cs typeface="+mn-lt"/>
            </a:endParaRPr>
          </a:p>
          <a:p>
            <a:pPr lvl="1"/>
            <a:r>
              <a:rPr lang="cs-CZ" dirty="0">
                <a:ea typeface="+mn-lt"/>
                <a:cs typeface="+mn-lt"/>
              </a:rPr>
              <a:t>Privatizace bytového fondu některých měst</a:t>
            </a:r>
          </a:p>
          <a:p>
            <a:pPr lvl="1"/>
            <a:r>
              <a:rPr lang="cs-CZ" dirty="0">
                <a:ea typeface="+mn-lt"/>
                <a:cs typeface="+mn-lt"/>
              </a:rPr>
              <a:t>Velká část obyvatel žije na sídlištích, se kterými se nepracuje</a:t>
            </a:r>
            <a:endParaRPr lang="cs-CZ" dirty="0"/>
          </a:p>
          <a:p>
            <a:endParaRPr lang="cs-CZ" dirty="0">
              <a:latin typeface="+mj-lt"/>
            </a:endParaRPr>
          </a:p>
        </p:txBody>
      </p:sp>
      <p:sp>
        <p:nvSpPr>
          <p:cNvPr id="149" name="Google Shape;149;p12">
            <a:extLst>
              <a:ext uri="{FF2B5EF4-FFF2-40B4-BE49-F238E27FC236}">
                <a16:creationId xmlns:a16="http://schemas.microsoft.com/office/drawing/2014/main" id="{40CE813C-57E2-8736-BC55-27BFD1663807}"/>
              </a:ext>
            </a:extLst>
          </p:cNvPr>
          <p:cNvSpPr/>
          <p:nvPr/>
        </p:nvSpPr>
        <p:spPr>
          <a:xfrm>
            <a:off x="11903472" y="899715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 extrusionOk="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876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1B39B827-A8A1-05DA-DC0B-41B523743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>
            <a:extLst>
              <a:ext uri="{FF2B5EF4-FFF2-40B4-BE49-F238E27FC236}">
                <a16:creationId xmlns:a16="http://schemas.microsoft.com/office/drawing/2014/main" id="{2510634A-5859-E315-D3AA-45FE7DFACC38}"/>
              </a:ext>
            </a:extLst>
          </p:cNvPr>
          <p:cNvSpPr/>
          <p:nvPr/>
        </p:nvSpPr>
        <p:spPr>
          <a:xfrm>
            <a:off x="14620568" y="-6146"/>
            <a:ext cx="3667432" cy="10293145"/>
          </a:xfrm>
          <a:custGeom>
            <a:avLst/>
            <a:gdLst/>
            <a:ahLst/>
            <a:cxnLst/>
            <a:rect l="l" t="t" r="r" b="b"/>
            <a:pathLst>
              <a:path w="4816592" h="2167467" extrusionOk="0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CC6DA4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47" name="Google Shape;147;p12">
            <a:extLst>
              <a:ext uri="{FF2B5EF4-FFF2-40B4-BE49-F238E27FC236}">
                <a16:creationId xmlns:a16="http://schemas.microsoft.com/office/drawing/2014/main" id="{EC5EE369-1E34-B97A-3FE4-B5FC329AA4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76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C6DA4"/>
              </a:buClr>
              <a:buSzPts val="6600"/>
              <a:buFont typeface="Arial"/>
              <a:buNone/>
            </a:pPr>
            <a:r>
              <a:rPr lang="cs-CZ" sz="6600" b="1" dirty="0">
                <a:solidFill>
                  <a:srgbClr val="CC6DA4"/>
                </a:solidFill>
                <a:latin typeface="Arial"/>
                <a:cs typeface="Arial"/>
                <a:sym typeface="Arial"/>
              </a:rPr>
              <a:t>Bytová nouze</a:t>
            </a:r>
            <a:endParaRPr sz="6600" dirty="0">
              <a:solidFill>
                <a:srgbClr val="CC6DA4"/>
              </a:solidFill>
            </a:endParaRPr>
          </a:p>
        </p:txBody>
      </p:sp>
      <p:sp>
        <p:nvSpPr>
          <p:cNvPr id="148" name="Google Shape;148;p12">
            <a:extLst>
              <a:ext uri="{FF2B5EF4-FFF2-40B4-BE49-F238E27FC236}">
                <a16:creationId xmlns:a16="http://schemas.microsoft.com/office/drawing/2014/main" id="{F8303E75-472C-6542-7D62-5286E2AAF1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2247900"/>
            <a:ext cx="12895006" cy="7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139700">
              <a:spcBef>
                <a:spcPts val="0"/>
              </a:spcBef>
              <a:buSzPts val="3200"/>
              <a:buNone/>
            </a:pPr>
            <a:r>
              <a:rPr lang="cs-CZ" b="1" dirty="0"/>
              <a:t>Bytová nouze</a:t>
            </a:r>
            <a:r>
              <a:rPr lang="cs-CZ" dirty="0"/>
              <a:t> = situace, kdy domácnost nemá přístup k přiměřenému, dostupnému a důstojnému bydlení</a:t>
            </a:r>
          </a:p>
          <a:p>
            <a:pPr marL="342900" lvl="0" indent="-139700">
              <a:spcBef>
                <a:spcPts val="0"/>
              </a:spcBef>
              <a:buSzPts val="3200"/>
              <a:buNone/>
            </a:pPr>
            <a:endParaRPr lang="cs-CZ" dirty="0"/>
          </a:p>
          <a:p>
            <a:pPr marL="342900" lvl="0" indent="-139700">
              <a:spcBef>
                <a:spcPts val="0"/>
              </a:spcBef>
              <a:buSzPts val="3200"/>
              <a:buNone/>
            </a:pPr>
            <a:endParaRPr lang="cs-CZ" dirty="0">
              <a:latin typeface="+mj-lt"/>
            </a:endParaRPr>
          </a:p>
          <a:p>
            <a:pPr marL="342900" lvl="0" indent="-139700">
              <a:spcBef>
                <a:spcPts val="0"/>
              </a:spcBef>
              <a:buSzPts val="3200"/>
              <a:buNone/>
            </a:pPr>
            <a:r>
              <a:rPr lang="cs-CZ" b="1" dirty="0">
                <a:latin typeface="+mj-lt"/>
              </a:rPr>
              <a:t>Publikace k tématu:</a:t>
            </a:r>
          </a:p>
          <a:p>
            <a:pPr marL="660400" indent="-457200">
              <a:spcBef>
                <a:spcPts val="0"/>
              </a:spcBef>
              <a:buSzPts val="3200"/>
            </a:pPr>
            <a:r>
              <a:rPr lang="cs-CZ" dirty="0"/>
              <a:t>Česko na křižovatce Zpráva o vyloučení z bydlení 2024</a:t>
            </a:r>
            <a:endParaRPr lang="cs-CZ" dirty="0">
              <a:latin typeface="+mj-lt"/>
              <a:hlinkClick r:id="rId3"/>
            </a:endParaRPr>
          </a:p>
          <a:p>
            <a:pPr marL="203200" indent="0">
              <a:spcBef>
                <a:spcPts val="0"/>
              </a:spcBef>
              <a:buSzPts val="3200"/>
              <a:buNone/>
            </a:pPr>
            <a:r>
              <a:rPr lang="cs-CZ" dirty="0">
                <a:latin typeface="+mj-lt"/>
                <a:hlinkClick r:id="rId3"/>
              </a:rPr>
              <a:t>https://cdn.prod.website-files.com/5ef4ac1cc5dd69384a10c66e/67051b21b2774f44ad64218a_zprava2024_compr.pdf</a:t>
            </a:r>
            <a:r>
              <a:rPr lang="cs-CZ" dirty="0">
                <a:latin typeface="+mj-lt"/>
              </a:rPr>
              <a:t> </a:t>
            </a:r>
          </a:p>
          <a:p>
            <a:pPr marL="660400" indent="-457200">
              <a:spcBef>
                <a:spcPts val="0"/>
              </a:spcBef>
              <a:buSzPts val="3200"/>
            </a:pPr>
            <a:r>
              <a:rPr lang="cs-CZ" dirty="0"/>
              <a:t>Řešení krize bydlení existují</a:t>
            </a:r>
          </a:p>
          <a:p>
            <a:pPr marL="203200" indent="0">
              <a:spcBef>
                <a:spcPts val="0"/>
              </a:spcBef>
              <a:buSzPts val="3200"/>
              <a:buNone/>
            </a:pPr>
            <a:r>
              <a:rPr lang="cs-CZ" dirty="0">
                <a:solidFill>
                  <a:srgbClr val="0000FF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https://socialnibydleni.org/wp-content/uploads/2025/12/Reseni-krize-bydleni-existuji_ONLINE-web.pdf</a:t>
            </a:r>
            <a:r>
              <a:rPr lang="cs-CZ" dirty="0">
                <a:latin typeface="+mj-lt"/>
              </a:rPr>
              <a:t> </a:t>
            </a:r>
          </a:p>
          <a:p>
            <a:pPr marL="660400" indent="-457200">
              <a:spcBef>
                <a:spcPts val="0"/>
              </a:spcBef>
              <a:buSzPts val="3200"/>
            </a:pPr>
            <a:r>
              <a:rPr lang="cs-CZ" dirty="0"/>
              <a:t>Analýza úmrtí lidí se zkušeností s bezdomovectvím</a:t>
            </a:r>
          </a:p>
          <a:p>
            <a:pPr marL="203200" indent="0">
              <a:spcBef>
                <a:spcPts val="0"/>
              </a:spcBef>
              <a:buSzPts val="3200"/>
              <a:buNone/>
            </a:pPr>
            <a:r>
              <a:rPr lang="cs-CZ" dirty="0">
                <a:latin typeface="+mj-lt"/>
                <a:hlinkClick r:id="rId5"/>
              </a:rPr>
              <a:t>https://socialnibydleni.org/wp-content/uploads/2026/01/Analyza-umrti-lidi-se-zkusenosti-s-bezdomovectvim_Platforma-pro-socialni-bydleni-2.pdf</a:t>
            </a:r>
            <a:r>
              <a:rPr lang="cs-CZ" dirty="0">
                <a:latin typeface="+mj-lt"/>
              </a:rPr>
              <a:t> </a:t>
            </a:r>
          </a:p>
          <a:p>
            <a:pPr marL="342900" lvl="0" indent="-139700">
              <a:spcBef>
                <a:spcPts val="0"/>
              </a:spcBef>
              <a:buSzPts val="3200"/>
              <a:buNone/>
            </a:pPr>
            <a:endParaRPr lang="cs-CZ" dirty="0">
              <a:latin typeface="+mj-lt"/>
            </a:endParaRPr>
          </a:p>
        </p:txBody>
      </p:sp>
      <p:sp>
        <p:nvSpPr>
          <p:cNvPr id="149" name="Google Shape;149;p12">
            <a:extLst>
              <a:ext uri="{FF2B5EF4-FFF2-40B4-BE49-F238E27FC236}">
                <a16:creationId xmlns:a16="http://schemas.microsoft.com/office/drawing/2014/main" id="{4AD27C74-F575-AB6B-E43D-3F8940BD6BC9}"/>
              </a:ext>
            </a:extLst>
          </p:cNvPr>
          <p:cNvSpPr/>
          <p:nvPr/>
        </p:nvSpPr>
        <p:spPr>
          <a:xfrm>
            <a:off x="11903472" y="899715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 extrusionOk="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543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1143</Words>
  <Application>Microsoft Office PowerPoint</Application>
  <PresentationFormat>Vlastní</PresentationFormat>
  <Paragraphs>78</Paragraphs>
  <Slides>19</Slides>
  <Notes>14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Prezentace aplikace PowerPoint</vt:lpstr>
      <vt:lpstr>Obsah</vt:lpstr>
      <vt:lpstr>Bydlení/ Domov</vt:lpstr>
      <vt:lpstr>Bydlení/ Domov</vt:lpstr>
      <vt:lpstr>Bydlení vs. Domov</vt:lpstr>
      <vt:lpstr>Prezentace aplikace PowerPoint</vt:lpstr>
      <vt:lpstr>Bytová politika</vt:lpstr>
      <vt:lpstr>Bytová politika</vt:lpstr>
      <vt:lpstr>Bytová nouze</vt:lpstr>
      <vt:lpstr>Prezentace aplikace PowerPoint</vt:lpstr>
      <vt:lpstr>Prezentace aplikace PowerPoint</vt:lpstr>
      <vt:lpstr>Proč je bytová nouze problém?</vt:lpstr>
      <vt:lpstr>Prezentace aplikace PowerPoint</vt:lpstr>
      <vt:lpstr>Sociální bydlení</vt:lpstr>
      <vt:lpstr>Prezentace aplikace PowerPoint</vt:lpstr>
      <vt:lpstr>Prezentace aplikace PowerPoint</vt:lpstr>
      <vt:lpstr>Sociální bydlení</vt:lpstr>
      <vt:lpstr>Sociální bydlení dlužíme dětem...</vt:lpstr>
      <vt:lpstr>Zdroje a odkazy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Acer</dc:creator>
  <cp:lastModifiedBy>Tereza Grosse</cp:lastModifiedBy>
  <cp:revision>2</cp:revision>
  <dcterms:created xsi:type="dcterms:W3CDTF">2006-08-16T00:00:00Z</dcterms:created>
  <dcterms:modified xsi:type="dcterms:W3CDTF">2026-03-25T09:34:45Z</dcterms:modified>
</cp:coreProperties>
</file>